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5" r:id="rId2"/>
    <p:sldId id="266" r:id="rId3"/>
    <p:sldId id="267" r:id="rId4"/>
    <p:sldId id="272" r:id="rId5"/>
    <p:sldId id="273" r:id="rId6"/>
    <p:sldId id="274" r:id="rId7"/>
    <p:sldId id="271" r:id="rId8"/>
    <p:sldId id="268" r:id="rId9"/>
    <p:sldId id="259" r:id="rId10"/>
    <p:sldId id="275" r:id="rId11"/>
    <p:sldId id="269" r:id="rId12"/>
    <p:sldId id="270" r:id="rId13"/>
    <p:sldId id="262" r:id="rId14"/>
    <p:sldId id="276" r:id="rId15"/>
    <p:sldId id="263" r:id="rId16"/>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1543" autoAdjust="0"/>
  </p:normalViewPr>
  <p:slideViewPr>
    <p:cSldViewPr snapToGrid="0" snapToObjects="1">
      <p:cViewPr varScale="1">
        <p:scale>
          <a:sx n="57" d="100"/>
          <a:sy n="57" d="100"/>
        </p:scale>
        <p:origin x="12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26B726-199C-45F2-94EB-BE9ECD1A5B1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B5B1991-6849-48EE-9DEF-2703E9190134}">
      <dgm:prSet custT="1"/>
      <dgm:spPr/>
      <dgm:t>
        <a:bodyPr/>
        <a:lstStyle/>
        <a:p>
          <a:r>
            <a:rPr lang="en-US" sz="3200" i="0" dirty="0">
              <a:solidFill>
                <a:schemeClr val="tx2"/>
              </a:solidFill>
              <a:latin typeface="Noto Sans" panose="020B0502040504020204" pitchFamily="34"/>
              <a:ea typeface="Noto Sans" panose="020B0502040504020204" pitchFamily="34"/>
              <a:cs typeface="Noto Sans" panose="020B0502040504020204" pitchFamily="34"/>
            </a:rPr>
            <a:t>More than 23,000 children will age out of the US foster care system every year.</a:t>
          </a:r>
          <a:endParaRPr lang="en-US" sz="3200" dirty="0">
            <a:solidFill>
              <a:schemeClr val="tx2"/>
            </a:solidFill>
            <a:latin typeface="Noto Sans" panose="020B0502040504020204" pitchFamily="34"/>
            <a:ea typeface="Noto Sans" panose="020B0502040504020204" pitchFamily="34"/>
            <a:cs typeface="Noto Sans" panose="020B0502040504020204" pitchFamily="34"/>
          </a:endParaRPr>
        </a:p>
      </dgm:t>
    </dgm:pt>
    <dgm:pt modelId="{78CEC429-9C2D-4AE5-A834-487C02F133A6}" type="parTrans" cxnId="{0420996D-E64D-4ECD-B185-4C6ADE278C52}">
      <dgm:prSet/>
      <dgm:spPr/>
      <dgm:t>
        <a:bodyPr/>
        <a:lstStyle/>
        <a:p>
          <a:endParaRPr lang="en-US" sz="3200">
            <a:solidFill>
              <a:schemeClr val="tx2"/>
            </a:solidFill>
          </a:endParaRPr>
        </a:p>
      </dgm:t>
    </dgm:pt>
    <dgm:pt modelId="{D6768A9F-775A-4BAF-9355-BB5D61E75E16}" type="sibTrans" cxnId="{0420996D-E64D-4ECD-B185-4C6ADE278C52}">
      <dgm:prSet/>
      <dgm:spPr/>
      <dgm:t>
        <a:bodyPr/>
        <a:lstStyle/>
        <a:p>
          <a:endParaRPr lang="en-US" sz="3200">
            <a:solidFill>
              <a:schemeClr val="tx2"/>
            </a:solidFill>
          </a:endParaRPr>
        </a:p>
      </dgm:t>
    </dgm:pt>
    <dgm:pt modelId="{7BEEDB5D-362C-4DCD-8AF2-D68C305C9DE6}">
      <dgm:prSet custT="1"/>
      <dgm:spPr/>
      <dgm:t>
        <a:bodyPr/>
        <a:lstStyle/>
        <a:p>
          <a:r>
            <a:rPr lang="en-US" sz="3200" i="0" dirty="0">
              <a:solidFill>
                <a:schemeClr val="tx2"/>
              </a:solidFill>
              <a:latin typeface="Noto Sans" panose="020B0502040504020204" pitchFamily="34"/>
              <a:ea typeface="Noto Sans" panose="020B0502040504020204" pitchFamily="34"/>
              <a:cs typeface="Noto Sans" panose="020B0502040504020204" pitchFamily="34"/>
            </a:rPr>
            <a:t>After reaching the age of 18, 20% of the children who were in foster care will become instantly homeless.</a:t>
          </a:r>
          <a:endParaRPr lang="en-US" sz="3200" dirty="0">
            <a:solidFill>
              <a:schemeClr val="tx2"/>
            </a:solidFill>
            <a:latin typeface="Noto Sans" panose="020B0502040504020204" pitchFamily="34"/>
            <a:ea typeface="Noto Sans" panose="020B0502040504020204" pitchFamily="34"/>
            <a:cs typeface="Noto Sans" panose="020B0502040504020204" pitchFamily="34"/>
          </a:endParaRPr>
        </a:p>
      </dgm:t>
    </dgm:pt>
    <dgm:pt modelId="{1E2E568D-D73D-4E43-A07B-870EFC3150E1}" type="parTrans" cxnId="{DDFF5A80-F803-4EB7-B017-5A97D1233A7A}">
      <dgm:prSet/>
      <dgm:spPr/>
      <dgm:t>
        <a:bodyPr/>
        <a:lstStyle/>
        <a:p>
          <a:endParaRPr lang="en-US" sz="3200">
            <a:solidFill>
              <a:schemeClr val="tx2"/>
            </a:solidFill>
          </a:endParaRPr>
        </a:p>
      </dgm:t>
    </dgm:pt>
    <dgm:pt modelId="{236BE213-E51D-42A0-B704-19A5FB5ABD1D}" type="sibTrans" cxnId="{DDFF5A80-F803-4EB7-B017-5A97D1233A7A}">
      <dgm:prSet/>
      <dgm:spPr/>
      <dgm:t>
        <a:bodyPr/>
        <a:lstStyle/>
        <a:p>
          <a:endParaRPr lang="en-US" sz="3200">
            <a:solidFill>
              <a:schemeClr val="tx2"/>
            </a:solidFill>
          </a:endParaRPr>
        </a:p>
      </dgm:t>
    </dgm:pt>
    <dgm:pt modelId="{AC7C1FF6-F210-4E83-B868-4A6C4CD19004}">
      <dgm:prSet custT="1"/>
      <dgm:spPr/>
      <dgm:t>
        <a:bodyPr/>
        <a:lstStyle/>
        <a:p>
          <a:r>
            <a:rPr lang="en-US" sz="3200" i="0" dirty="0">
              <a:solidFill>
                <a:schemeClr val="tx2"/>
              </a:solidFill>
              <a:latin typeface="Noto Sans" panose="020B0502040504020204" pitchFamily="34"/>
              <a:ea typeface="Noto Sans" panose="020B0502040504020204" pitchFamily="34"/>
              <a:cs typeface="Noto Sans" panose="020B0502040504020204" pitchFamily="34"/>
            </a:rPr>
            <a:t>Only 1 out of every 2 foster kids who age out of the system will have some form of gainful employment by the age of 24.</a:t>
          </a:r>
          <a:endParaRPr lang="en-US" sz="3200" dirty="0">
            <a:solidFill>
              <a:schemeClr val="tx2"/>
            </a:solidFill>
            <a:latin typeface="Noto Sans" panose="020B0502040504020204" pitchFamily="34"/>
            <a:ea typeface="Noto Sans" panose="020B0502040504020204" pitchFamily="34"/>
            <a:cs typeface="Noto Sans" panose="020B0502040504020204" pitchFamily="34"/>
          </a:endParaRPr>
        </a:p>
      </dgm:t>
    </dgm:pt>
    <dgm:pt modelId="{8E246DEB-44AA-40E0-88EF-D9E6B16A6857}" type="parTrans" cxnId="{AB21D9E7-B464-4056-A6FB-8134EDECF299}">
      <dgm:prSet/>
      <dgm:spPr/>
      <dgm:t>
        <a:bodyPr/>
        <a:lstStyle/>
        <a:p>
          <a:endParaRPr lang="en-US" sz="3200">
            <a:solidFill>
              <a:schemeClr val="tx2"/>
            </a:solidFill>
          </a:endParaRPr>
        </a:p>
      </dgm:t>
    </dgm:pt>
    <dgm:pt modelId="{5CFE6CFE-F14A-45B2-99E4-051684FDFA4B}" type="sibTrans" cxnId="{AB21D9E7-B464-4056-A6FB-8134EDECF299}">
      <dgm:prSet/>
      <dgm:spPr/>
      <dgm:t>
        <a:bodyPr/>
        <a:lstStyle/>
        <a:p>
          <a:endParaRPr lang="en-US" sz="3200">
            <a:solidFill>
              <a:schemeClr val="tx2"/>
            </a:solidFill>
          </a:endParaRPr>
        </a:p>
      </dgm:t>
    </dgm:pt>
    <dgm:pt modelId="{1C6C62DA-3A9B-416D-BA0E-661033DE009B}">
      <dgm:prSet custT="1"/>
      <dgm:spPr/>
      <dgm:t>
        <a:bodyPr/>
        <a:lstStyle/>
        <a:p>
          <a:r>
            <a:rPr lang="en-US" sz="3200" dirty="0">
              <a:solidFill>
                <a:schemeClr val="tx2"/>
              </a:solidFill>
              <a:latin typeface="Noto Sans" panose="020B0502040504020204" pitchFamily="34"/>
              <a:ea typeface="Noto Sans" panose="020B0502040504020204" pitchFamily="34"/>
              <a:cs typeface="Noto Sans" panose="020B0502040504020204" pitchFamily="34"/>
            </a:rPr>
            <a:t>7 out of 10 girls who age out of the foster care system will become pregnant before the age of 21.</a:t>
          </a:r>
        </a:p>
      </dgm:t>
    </dgm:pt>
    <dgm:pt modelId="{6BBC8CAC-AA8F-4500-B026-46684CD03A38}" type="parTrans" cxnId="{254A0AAE-868E-4E38-B37C-9D9A7092DE57}">
      <dgm:prSet/>
      <dgm:spPr/>
      <dgm:t>
        <a:bodyPr/>
        <a:lstStyle/>
        <a:p>
          <a:endParaRPr lang="en-US" sz="3200">
            <a:solidFill>
              <a:schemeClr val="tx2"/>
            </a:solidFill>
          </a:endParaRPr>
        </a:p>
      </dgm:t>
    </dgm:pt>
    <dgm:pt modelId="{5A60D2E1-300E-4340-9381-2F89F017E65A}" type="sibTrans" cxnId="{254A0AAE-868E-4E38-B37C-9D9A7092DE57}">
      <dgm:prSet/>
      <dgm:spPr/>
      <dgm:t>
        <a:bodyPr/>
        <a:lstStyle/>
        <a:p>
          <a:endParaRPr lang="en-US" sz="3200">
            <a:solidFill>
              <a:schemeClr val="tx2"/>
            </a:solidFill>
          </a:endParaRPr>
        </a:p>
      </dgm:t>
    </dgm:pt>
    <dgm:pt modelId="{A86A5D55-CF08-4944-B580-C286F9A1B967}" type="pres">
      <dgm:prSet presAssocID="{E126B726-199C-45F2-94EB-BE9ECD1A5B1A}" presName="vert0" presStyleCnt="0">
        <dgm:presLayoutVars>
          <dgm:dir/>
          <dgm:animOne val="branch"/>
          <dgm:animLvl val="lvl"/>
        </dgm:presLayoutVars>
      </dgm:prSet>
      <dgm:spPr/>
    </dgm:pt>
    <dgm:pt modelId="{416E0050-4028-1249-BB5F-A7B3B1793F00}" type="pres">
      <dgm:prSet presAssocID="{4B5B1991-6849-48EE-9DEF-2703E9190134}" presName="thickLine" presStyleLbl="alignNode1" presStyleIdx="0" presStyleCnt="4"/>
      <dgm:spPr/>
    </dgm:pt>
    <dgm:pt modelId="{A5A13E61-3B52-6E4A-9113-99692F935955}" type="pres">
      <dgm:prSet presAssocID="{4B5B1991-6849-48EE-9DEF-2703E9190134}" presName="horz1" presStyleCnt="0"/>
      <dgm:spPr/>
    </dgm:pt>
    <dgm:pt modelId="{1AE56D0A-9786-B24D-8CA3-B04B34046941}" type="pres">
      <dgm:prSet presAssocID="{4B5B1991-6849-48EE-9DEF-2703E9190134}" presName="tx1" presStyleLbl="revTx" presStyleIdx="0" presStyleCnt="4"/>
      <dgm:spPr/>
    </dgm:pt>
    <dgm:pt modelId="{80000578-9A20-9C46-9B68-589258CE4BF4}" type="pres">
      <dgm:prSet presAssocID="{4B5B1991-6849-48EE-9DEF-2703E9190134}" presName="vert1" presStyleCnt="0"/>
      <dgm:spPr/>
    </dgm:pt>
    <dgm:pt modelId="{157D4F25-0C9F-3242-839C-02813EC3E17E}" type="pres">
      <dgm:prSet presAssocID="{7BEEDB5D-362C-4DCD-8AF2-D68C305C9DE6}" presName="thickLine" presStyleLbl="alignNode1" presStyleIdx="1" presStyleCnt="4"/>
      <dgm:spPr/>
    </dgm:pt>
    <dgm:pt modelId="{204073BA-A674-6E47-8B00-FF57E4BF487F}" type="pres">
      <dgm:prSet presAssocID="{7BEEDB5D-362C-4DCD-8AF2-D68C305C9DE6}" presName="horz1" presStyleCnt="0"/>
      <dgm:spPr/>
    </dgm:pt>
    <dgm:pt modelId="{F2C25B2A-5065-AC4E-B4D6-16E77FAD26E7}" type="pres">
      <dgm:prSet presAssocID="{7BEEDB5D-362C-4DCD-8AF2-D68C305C9DE6}" presName="tx1" presStyleLbl="revTx" presStyleIdx="1" presStyleCnt="4"/>
      <dgm:spPr/>
    </dgm:pt>
    <dgm:pt modelId="{DE597DA7-90B4-EE4C-890A-61CC497D80F9}" type="pres">
      <dgm:prSet presAssocID="{7BEEDB5D-362C-4DCD-8AF2-D68C305C9DE6}" presName="vert1" presStyleCnt="0"/>
      <dgm:spPr/>
    </dgm:pt>
    <dgm:pt modelId="{270BC93E-06E4-3346-92A4-BAEEC5F81AAF}" type="pres">
      <dgm:prSet presAssocID="{AC7C1FF6-F210-4E83-B868-4A6C4CD19004}" presName="thickLine" presStyleLbl="alignNode1" presStyleIdx="2" presStyleCnt="4"/>
      <dgm:spPr/>
    </dgm:pt>
    <dgm:pt modelId="{3360696C-DB26-0144-9729-CEBA5B8B90ED}" type="pres">
      <dgm:prSet presAssocID="{AC7C1FF6-F210-4E83-B868-4A6C4CD19004}" presName="horz1" presStyleCnt="0"/>
      <dgm:spPr/>
    </dgm:pt>
    <dgm:pt modelId="{7DB9A411-96E8-A841-A9EC-1F0D07E80C07}" type="pres">
      <dgm:prSet presAssocID="{AC7C1FF6-F210-4E83-B868-4A6C4CD19004}" presName="tx1" presStyleLbl="revTx" presStyleIdx="2" presStyleCnt="4"/>
      <dgm:spPr/>
    </dgm:pt>
    <dgm:pt modelId="{D235C530-E041-314B-80FA-8D14496C6EA5}" type="pres">
      <dgm:prSet presAssocID="{AC7C1FF6-F210-4E83-B868-4A6C4CD19004}" presName="vert1" presStyleCnt="0"/>
      <dgm:spPr/>
    </dgm:pt>
    <dgm:pt modelId="{D9FFA7B1-3565-9348-B049-1CDC88DDCDD0}" type="pres">
      <dgm:prSet presAssocID="{1C6C62DA-3A9B-416D-BA0E-661033DE009B}" presName="thickLine" presStyleLbl="alignNode1" presStyleIdx="3" presStyleCnt="4"/>
      <dgm:spPr/>
    </dgm:pt>
    <dgm:pt modelId="{913CEFF4-7478-3D47-9E16-F17BD69589E9}" type="pres">
      <dgm:prSet presAssocID="{1C6C62DA-3A9B-416D-BA0E-661033DE009B}" presName="horz1" presStyleCnt="0"/>
      <dgm:spPr/>
    </dgm:pt>
    <dgm:pt modelId="{E557D8AC-2314-D046-9A2D-DBB44C731D13}" type="pres">
      <dgm:prSet presAssocID="{1C6C62DA-3A9B-416D-BA0E-661033DE009B}" presName="tx1" presStyleLbl="revTx" presStyleIdx="3" presStyleCnt="4"/>
      <dgm:spPr/>
    </dgm:pt>
    <dgm:pt modelId="{6839E796-1D81-604F-8065-D275911A6A32}" type="pres">
      <dgm:prSet presAssocID="{1C6C62DA-3A9B-416D-BA0E-661033DE009B}" presName="vert1" presStyleCnt="0"/>
      <dgm:spPr/>
    </dgm:pt>
  </dgm:ptLst>
  <dgm:cxnLst>
    <dgm:cxn modelId="{E3DAFD2D-1E17-424B-BAAD-8D39F05B1149}" type="presOf" srcId="{4B5B1991-6849-48EE-9DEF-2703E9190134}" destId="{1AE56D0A-9786-B24D-8CA3-B04B34046941}" srcOrd="0" destOrd="0" presId="urn:microsoft.com/office/officeart/2008/layout/LinedList"/>
    <dgm:cxn modelId="{0420996D-E64D-4ECD-B185-4C6ADE278C52}" srcId="{E126B726-199C-45F2-94EB-BE9ECD1A5B1A}" destId="{4B5B1991-6849-48EE-9DEF-2703E9190134}" srcOrd="0" destOrd="0" parTransId="{78CEC429-9C2D-4AE5-A834-487C02F133A6}" sibTransId="{D6768A9F-775A-4BAF-9355-BB5D61E75E16}"/>
    <dgm:cxn modelId="{FC082370-8153-5342-A37E-1C0486BBB011}" type="presOf" srcId="{1C6C62DA-3A9B-416D-BA0E-661033DE009B}" destId="{E557D8AC-2314-D046-9A2D-DBB44C731D13}" srcOrd="0" destOrd="0" presId="urn:microsoft.com/office/officeart/2008/layout/LinedList"/>
    <dgm:cxn modelId="{DDFF5A80-F803-4EB7-B017-5A97D1233A7A}" srcId="{E126B726-199C-45F2-94EB-BE9ECD1A5B1A}" destId="{7BEEDB5D-362C-4DCD-8AF2-D68C305C9DE6}" srcOrd="1" destOrd="0" parTransId="{1E2E568D-D73D-4E43-A07B-870EFC3150E1}" sibTransId="{236BE213-E51D-42A0-B704-19A5FB5ABD1D}"/>
    <dgm:cxn modelId="{7004FA94-4924-394B-AAAB-FB239454A619}" type="presOf" srcId="{7BEEDB5D-362C-4DCD-8AF2-D68C305C9DE6}" destId="{F2C25B2A-5065-AC4E-B4D6-16E77FAD26E7}" srcOrd="0" destOrd="0" presId="urn:microsoft.com/office/officeart/2008/layout/LinedList"/>
    <dgm:cxn modelId="{254A0AAE-868E-4E38-B37C-9D9A7092DE57}" srcId="{E126B726-199C-45F2-94EB-BE9ECD1A5B1A}" destId="{1C6C62DA-3A9B-416D-BA0E-661033DE009B}" srcOrd="3" destOrd="0" parTransId="{6BBC8CAC-AA8F-4500-B026-46684CD03A38}" sibTransId="{5A60D2E1-300E-4340-9381-2F89F017E65A}"/>
    <dgm:cxn modelId="{3C7574D4-F721-4541-88CB-EC1B736D1F86}" type="presOf" srcId="{E126B726-199C-45F2-94EB-BE9ECD1A5B1A}" destId="{A86A5D55-CF08-4944-B580-C286F9A1B967}" srcOrd="0" destOrd="0" presId="urn:microsoft.com/office/officeart/2008/layout/LinedList"/>
    <dgm:cxn modelId="{AB21D9E7-B464-4056-A6FB-8134EDECF299}" srcId="{E126B726-199C-45F2-94EB-BE9ECD1A5B1A}" destId="{AC7C1FF6-F210-4E83-B868-4A6C4CD19004}" srcOrd="2" destOrd="0" parTransId="{8E246DEB-44AA-40E0-88EF-D9E6B16A6857}" sibTransId="{5CFE6CFE-F14A-45B2-99E4-051684FDFA4B}"/>
    <dgm:cxn modelId="{C7DAF1F1-C09B-C941-9DFA-B7B09E7FFEE5}" type="presOf" srcId="{AC7C1FF6-F210-4E83-B868-4A6C4CD19004}" destId="{7DB9A411-96E8-A841-A9EC-1F0D07E80C07}" srcOrd="0" destOrd="0" presId="urn:microsoft.com/office/officeart/2008/layout/LinedList"/>
    <dgm:cxn modelId="{D69486D3-FC25-0D44-A2B4-40E6893A32DE}" type="presParOf" srcId="{A86A5D55-CF08-4944-B580-C286F9A1B967}" destId="{416E0050-4028-1249-BB5F-A7B3B1793F00}" srcOrd="0" destOrd="0" presId="urn:microsoft.com/office/officeart/2008/layout/LinedList"/>
    <dgm:cxn modelId="{222BDD42-D194-3442-8E75-289EC1C86F90}" type="presParOf" srcId="{A86A5D55-CF08-4944-B580-C286F9A1B967}" destId="{A5A13E61-3B52-6E4A-9113-99692F935955}" srcOrd="1" destOrd="0" presId="urn:microsoft.com/office/officeart/2008/layout/LinedList"/>
    <dgm:cxn modelId="{75BBD6E6-883F-814F-9A8B-978799ABC8B4}" type="presParOf" srcId="{A5A13E61-3B52-6E4A-9113-99692F935955}" destId="{1AE56D0A-9786-B24D-8CA3-B04B34046941}" srcOrd="0" destOrd="0" presId="urn:microsoft.com/office/officeart/2008/layout/LinedList"/>
    <dgm:cxn modelId="{04EA3281-03A6-FB47-B85A-B65384728CFC}" type="presParOf" srcId="{A5A13E61-3B52-6E4A-9113-99692F935955}" destId="{80000578-9A20-9C46-9B68-589258CE4BF4}" srcOrd="1" destOrd="0" presId="urn:microsoft.com/office/officeart/2008/layout/LinedList"/>
    <dgm:cxn modelId="{D87168A8-E5D9-8340-A96B-6A9C535B306D}" type="presParOf" srcId="{A86A5D55-CF08-4944-B580-C286F9A1B967}" destId="{157D4F25-0C9F-3242-839C-02813EC3E17E}" srcOrd="2" destOrd="0" presId="urn:microsoft.com/office/officeart/2008/layout/LinedList"/>
    <dgm:cxn modelId="{090DC62F-C08C-6A4D-B30D-557804A8DD18}" type="presParOf" srcId="{A86A5D55-CF08-4944-B580-C286F9A1B967}" destId="{204073BA-A674-6E47-8B00-FF57E4BF487F}" srcOrd="3" destOrd="0" presId="urn:microsoft.com/office/officeart/2008/layout/LinedList"/>
    <dgm:cxn modelId="{BC66463B-F0CE-4043-A7E8-3BA439FCE2DC}" type="presParOf" srcId="{204073BA-A674-6E47-8B00-FF57E4BF487F}" destId="{F2C25B2A-5065-AC4E-B4D6-16E77FAD26E7}" srcOrd="0" destOrd="0" presId="urn:microsoft.com/office/officeart/2008/layout/LinedList"/>
    <dgm:cxn modelId="{37A4BE42-E845-254E-9D4F-84E2280AC65B}" type="presParOf" srcId="{204073BA-A674-6E47-8B00-FF57E4BF487F}" destId="{DE597DA7-90B4-EE4C-890A-61CC497D80F9}" srcOrd="1" destOrd="0" presId="urn:microsoft.com/office/officeart/2008/layout/LinedList"/>
    <dgm:cxn modelId="{06CC55E4-B951-9341-94B3-BA795A9C25D4}" type="presParOf" srcId="{A86A5D55-CF08-4944-B580-C286F9A1B967}" destId="{270BC93E-06E4-3346-92A4-BAEEC5F81AAF}" srcOrd="4" destOrd="0" presId="urn:microsoft.com/office/officeart/2008/layout/LinedList"/>
    <dgm:cxn modelId="{97EEDA50-FF72-924C-818F-2EAAD2665406}" type="presParOf" srcId="{A86A5D55-CF08-4944-B580-C286F9A1B967}" destId="{3360696C-DB26-0144-9729-CEBA5B8B90ED}" srcOrd="5" destOrd="0" presId="urn:microsoft.com/office/officeart/2008/layout/LinedList"/>
    <dgm:cxn modelId="{84226335-A4B3-DB40-BC41-8F56B7D2906F}" type="presParOf" srcId="{3360696C-DB26-0144-9729-CEBA5B8B90ED}" destId="{7DB9A411-96E8-A841-A9EC-1F0D07E80C07}" srcOrd="0" destOrd="0" presId="urn:microsoft.com/office/officeart/2008/layout/LinedList"/>
    <dgm:cxn modelId="{B29BCEC3-2447-4D45-859F-7E6030AE08AF}" type="presParOf" srcId="{3360696C-DB26-0144-9729-CEBA5B8B90ED}" destId="{D235C530-E041-314B-80FA-8D14496C6EA5}" srcOrd="1" destOrd="0" presId="urn:microsoft.com/office/officeart/2008/layout/LinedList"/>
    <dgm:cxn modelId="{22C75D97-0263-6548-98D7-724CD9E8ABC7}" type="presParOf" srcId="{A86A5D55-CF08-4944-B580-C286F9A1B967}" destId="{D9FFA7B1-3565-9348-B049-1CDC88DDCDD0}" srcOrd="6" destOrd="0" presId="urn:microsoft.com/office/officeart/2008/layout/LinedList"/>
    <dgm:cxn modelId="{54C306BF-27BE-C141-B172-360EE980B206}" type="presParOf" srcId="{A86A5D55-CF08-4944-B580-C286F9A1B967}" destId="{913CEFF4-7478-3D47-9E16-F17BD69589E9}" srcOrd="7" destOrd="0" presId="urn:microsoft.com/office/officeart/2008/layout/LinedList"/>
    <dgm:cxn modelId="{6BBE2796-FEF8-3B47-AF25-5A85073A94B8}" type="presParOf" srcId="{913CEFF4-7478-3D47-9E16-F17BD69589E9}" destId="{E557D8AC-2314-D046-9A2D-DBB44C731D13}" srcOrd="0" destOrd="0" presId="urn:microsoft.com/office/officeart/2008/layout/LinedList"/>
    <dgm:cxn modelId="{054717BC-BE5C-CE42-A7E5-1709741DD6CE}" type="presParOf" srcId="{913CEFF4-7478-3D47-9E16-F17BD69589E9}" destId="{6839E796-1D81-604F-8065-D275911A6A3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6C5637-3E93-44F2-B7CE-48015C24F03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F4593250-0CFD-42D5-A466-86762D323F42}">
      <dgm:prSet/>
      <dgm:spPr/>
      <dgm:t>
        <a:bodyPr/>
        <a:lstStyle/>
        <a:p>
          <a:r>
            <a:rPr lang="en-US" dirty="0">
              <a:latin typeface="Noto Sans" panose="020B0502040504020204" pitchFamily="34"/>
              <a:ea typeface="Noto Sans" panose="020B0502040504020204" pitchFamily="34"/>
              <a:cs typeface="Noto Sans" panose="020B0502040504020204" pitchFamily="34"/>
            </a:rPr>
            <a:t>Children with disabilities are twice as likely to age out of the foster care system.</a:t>
          </a:r>
        </a:p>
      </dgm:t>
    </dgm:pt>
    <dgm:pt modelId="{D9049BBE-C823-489E-A3E4-07E67B86EC8E}" type="parTrans" cxnId="{2822F82E-82E2-44E8-A9B5-E077D6C71B0C}">
      <dgm:prSet/>
      <dgm:spPr/>
      <dgm:t>
        <a:bodyPr/>
        <a:lstStyle/>
        <a:p>
          <a:endParaRPr lang="en-US"/>
        </a:p>
      </dgm:t>
    </dgm:pt>
    <dgm:pt modelId="{726AFBB0-868A-4F15-8869-247515B568A9}" type="sibTrans" cxnId="{2822F82E-82E2-44E8-A9B5-E077D6C71B0C}">
      <dgm:prSet/>
      <dgm:spPr/>
      <dgm:t>
        <a:bodyPr/>
        <a:lstStyle/>
        <a:p>
          <a:endParaRPr lang="en-US"/>
        </a:p>
      </dgm:t>
    </dgm:pt>
    <dgm:pt modelId="{DC51E98A-B9F3-4F6F-9DAF-55F0F30E53B6}">
      <dgm:prSet/>
      <dgm:spPr/>
      <dgm:t>
        <a:bodyPr/>
        <a:lstStyle/>
        <a:p>
          <a:r>
            <a:rPr lang="en-US">
              <a:latin typeface="Noto Sans" panose="020B0502040504020204" pitchFamily="34"/>
              <a:ea typeface="Noto Sans" panose="020B0502040504020204" pitchFamily="34"/>
              <a:cs typeface="Noto Sans" panose="020B0502040504020204" pitchFamily="34"/>
            </a:rPr>
            <a:t>Youth who enter the system after the age of 12 years are more likely to age out of care.</a:t>
          </a:r>
        </a:p>
      </dgm:t>
    </dgm:pt>
    <dgm:pt modelId="{C8FD9834-D87B-4436-8102-54A2A1C6FB19}" type="parTrans" cxnId="{413614A2-2784-4E63-B995-8766F8DB310C}">
      <dgm:prSet/>
      <dgm:spPr/>
      <dgm:t>
        <a:bodyPr/>
        <a:lstStyle/>
        <a:p>
          <a:endParaRPr lang="en-US"/>
        </a:p>
      </dgm:t>
    </dgm:pt>
    <dgm:pt modelId="{12A90D6D-27EA-4DDD-AF84-8E2D00791787}" type="sibTrans" cxnId="{413614A2-2784-4E63-B995-8766F8DB310C}">
      <dgm:prSet/>
      <dgm:spPr/>
      <dgm:t>
        <a:bodyPr/>
        <a:lstStyle/>
        <a:p>
          <a:endParaRPr lang="en-US"/>
        </a:p>
      </dgm:t>
    </dgm:pt>
    <dgm:pt modelId="{42A886BA-0568-45ED-BEE2-826256972D5E}">
      <dgm:prSet/>
      <dgm:spPr/>
      <dgm:t>
        <a:bodyPr/>
        <a:lstStyle/>
        <a:p>
          <a:r>
            <a:rPr lang="en-US">
              <a:latin typeface="Noto Sans" panose="020B0502040504020204" pitchFamily="34"/>
              <a:ea typeface="Noto Sans" panose="020B0502040504020204" pitchFamily="34"/>
              <a:cs typeface="Noto Sans" panose="020B0502040504020204" pitchFamily="34"/>
            </a:rPr>
            <a:t>The percentage of children who age out of the foster care system and still suffer from the direct effects of PTSD: 25%.</a:t>
          </a:r>
        </a:p>
      </dgm:t>
    </dgm:pt>
    <dgm:pt modelId="{8E64D5E5-7BE3-49CD-9D43-1FDFD68C2756}" type="parTrans" cxnId="{77961946-5E94-436D-A41B-D4EDB696E483}">
      <dgm:prSet/>
      <dgm:spPr/>
      <dgm:t>
        <a:bodyPr/>
        <a:lstStyle/>
        <a:p>
          <a:endParaRPr lang="en-US"/>
        </a:p>
      </dgm:t>
    </dgm:pt>
    <dgm:pt modelId="{72ED8156-465B-4970-AF7C-18F1A7242059}" type="sibTrans" cxnId="{77961946-5E94-436D-A41B-D4EDB696E483}">
      <dgm:prSet/>
      <dgm:spPr/>
      <dgm:t>
        <a:bodyPr/>
        <a:lstStyle/>
        <a:p>
          <a:endParaRPr lang="en-US"/>
        </a:p>
      </dgm:t>
    </dgm:pt>
    <dgm:pt modelId="{591BE550-0D97-4EB9-A3AA-410FDD59A375}">
      <dgm:prSet/>
      <dgm:spPr/>
      <dgm:t>
        <a:bodyPr/>
        <a:lstStyle/>
        <a:p>
          <a:r>
            <a:rPr lang="en-US">
              <a:latin typeface="Noto Sans" panose="020B0502040504020204" pitchFamily="34"/>
              <a:ea typeface="Noto Sans" panose="020B0502040504020204" pitchFamily="34"/>
              <a:cs typeface="Noto Sans" panose="020B0502040504020204" pitchFamily="34"/>
            </a:rPr>
            <a:t>There is less than a 3% chance for children who have aged out of foster care to earn a college degree at any point in their life.</a:t>
          </a:r>
        </a:p>
      </dgm:t>
    </dgm:pt>
    <dgm:pt modelId="{28AC13A2-7AF6-4970-8C4D-2B636B8A0CF0}" type="parTrans" cxnId="{7A7A8F30-D88E-4428-9291-AACC9CF356A0}">
      <dgm:prSet/>
      <dgm:spPr/>
      <dgm:t>
        <a:bodyPr/>
        <a:lstStyle/>
        <a:p>
          <a:endParaRPr lang="en-US"/>
        </a:p>
      </dgm:t>
    </dgm:pt>
    <dgm:pt modelId="{4E042EBD-4EDD-43CA-A98C-5C95A8EC0C2E}" type="sibTrans" cxnId="{7A7A8F30-D88E-4428-9291-AACC9CF356A0}">
      <dgm:prSet/>
      <dgm:spPr/>
      <dgm:t>
        <a:bodyPr/>
        <a:lstStyle/>
        <a:p>
          <a:endParaRPr lang="en-US"/>
        </a:p>
      </dgm:t>
    </dgm:pt>
    <dgm:pt modelId="{3D7E1FBC-DBF2-754B-9636-7FC852507A65}" type="pres">
      <dgm:prSet presAssocID="{F46C5637-3E93-44F2-B7CE-48015C24F03F}" presName="hierChild1" presStyleCnt="0">
        <dgm:presLayoutVars>
          <dgm:chPref val="1"/>
          <dgm:dir/>
          <dgm:animOne val="branch"/>
          <dgm:animLvl val="lvl"/>
          <dgm:resizeHandles/>
        </dgm:presLayoutVars>
      </dgm:prSet>
      <dgm:spPr/>
    </dgm:pt>
    <dgm:pt modelId="{118EA6F5-2BD9-4447-9E05-89754C4A50F8}" type="pres">
      <dgm:prSet presAssocID="{F4593250-0CFD-42D5-A466-86762D323F42}" presName="hierRoot1" presStyleCnt="0"/>
      <dgm:spPr/>
    </dgm:pt>
    <dgm:pt modelId="{EE5E3C08-BFC5-6D45-8CC2-97A3429051A1}" type="pres">
      <dgm:prSet presAssocID="{F4593250-0CFD-42D5-A466-86762D323F42}" presName="composite" presStyleCnt="0"/>
      <dgm:spPr/>
    </dgm:pt>
    <dgm:pt modelId="{7B4A0D49-1040-2D41-88E7-C10235A52372}" type="pres">
      <dgm:prSet presAssocID="{F4593250-0CFD-42D5-A466-86762D323F42}" presName="background" presStyleLbl="node0" presStyleIdx="0" presStyleCnt="4"/>
      <dgm:spPr/>
    </dgm:pt>
    <dgm:pt modelId="{9713AFA9-BF3A-5740-A72A-EB4521B32DAC}" type="pres">
      <dgm:prSet presAssocID="{F4593250-0CFD-42D5-A466-86762D323F42}" presName="text" presStyleLbl="fgAcc0" presStyleIdx="0" presStyleCnt="4">
        <dgm:presLayoutVars>
          <dgm:chPref val="3"/>
        </dgm:presLayoutVars>
      </dgm:prSet>
      <dgm:spPr/>
    </dgm:pt>
    <dgm:pt modelId="{1C0B188A-6738-1748-BC12-522C1F72DE22}" type="pres">
      <dgm:prSet presAssocID="{F4593250-0CFD-42D5-A466-86762D323F42}" presName="hierChild2" presStyleCnt="0"/>
      <dgm:spPr/>
    </dgm:pt>
    <dgm:pt modelId="{45129B39-21EE-4C48-AF7E-FBBA083346A3}" type="pres">
      <dgm:prSet presAssocID="{DC51E98A-B9F3-4F6F-9DAF-55F0F30E53B6}" presName="hierRoot1" presStyleCnt="0"/>
      <dgm:spPr/>
    </dgm:pt>
    <dgm:pt modelId="{E53446E3-1877-1B48-A92A-468B43512A88}" type="pres">
      <dgm:prSet presAssocID="{DC51E98A-B9F3-4F6F-9DAF-55F0F30E53B6}" presName="composite" presStyleCnt="0"/>
      <dgm:spPr/>
    </dgm:pt>
    <dgm:pt modelId="{389A877B-D753-CE49-8883-E4CE4705BEAE}" type="pres">
      <dgm:prSet presAssocID="{DC51E98A-B9F3-4F6F-9DAF-55F0F30E53B6}" presName="background" presStyleLbl="node0" presStyleIdx="1" presStyleCnt="4"/>
      <dgm:spPr/>
    </dgm:pt>
    <dgm:pt modelId="{5AA80C00-206E-6442-8A7D-E39650A1EC45}" type="pres">
      <dgm:prSet presAssocID="{DC51E98A-B9F3-4F6F-9DAF-55F0F30E53B6}" presName="text" presStyleLbl="fgAcc0" presStyleIdx="1" presStyleCnt="4">
        <dgm:presLayoutVars>
          <dgm:chPref val="3"/>
        </dgm:presLayoutVars>
      </dgm:prSet>
      <dgm:spPr/>
    </dgm:pt>
    <dgm:pt modelId="{ACD54B3B-3686-914E-8408-06AB36B91A8A}" type="pres">
      <dgm:prSet presAssocID="{DC51E98A-B9F3-4F6F-9DAF-55F0F30E53B6}" presName="hierChild2" presStyleCnt="0"/>
      <dgm:spPr/>
    </dgm:pt>
    <dgm:pt modelId="{9F84521E-5A48-E345-BC96-B61CBA2400CD}" type="pres">
      <dgm:prSet presAssocID="{42A886BA-0568-45ED-BEE2-826256972D5E}" presName="hierRoot1" presStyleCnt="0"/>
      <dgm:spPr/>
    </dgm:pt>
    <dgm:pt modelId="{74AFE6C4-BDD3-8445-9D27-FE44180BC609}" type="pres">
      <dgm:prSet presAssocID="{42A886BA-0568-45ED-BEE2-826256972D5E}" presName="composite" presStyleCnt="0"/>
      <dgm:spPr/>
    </dgm:pt>
    <dgm:pt modelId="{0FDDF91D-ED04-974E-85D9-C42D4FF11117}" type="pres">
      <dgm:prSet presAssocID="{42A886BA-0568-45ED-BEE2-826256972D5E}" presName="background" presStyleLbl="node0" presStyleIdx="2" presStyleCnt="4"/>
      <dgm:spPr/>
    </dgm:pt>
    <dgm:pt modelId="{BCF87EB9-8DF6-BD43-9D9B-67600E3B8671}" type="pres">
      <dgm:prSet presAssocID="{42A886BA-0568-45ED-BEE2-826256972D5E}" presName="text" presStyleLbl="fgAcc0" presStyleIdx="2" presStyleCnt="4">
        <dgm:presLayoutVars>
          <dgm:chPref val="3"/>
        </dgm:presLayoutVars>
      </dgm:prSet>
      <dgm:spPr/>
    </dgm:pt>
    <dgm:pt modelId="{A42F7EBF-859D-2041-99AC-F663BB5E8142}" type="pres">
      <dgm:prSet presAssocID="{42A886BA-0568-45ED-BEE2-826256972D5E}" presName="hierChild2" presStyleCnt="0"/>
      <dgm:spPr/>
    </dgm:pt>
    <dgm:pt modelId="{370262DC-DB2E-9E47-A525-4F6D3F453455}" type="pres">
      <dgm:prSet presAssocID="{591BE550-0D97-4EB9-A3AA-410FDD59A375}" presName="hierRoot1" presStyleCnt="0"/>
      <dgm:spPr/>
    </dgm:pt>
    <dgm:pt modelId="{9A0C7FDD-69E7-114C-AA50-6A8C856A15A6}" type="pres">
      <dgm:prSet presAssocID="{591BE550-0D97-4EB9-A3AA-410FDD59A375}" presName="composite" presStyleCnt="0"/>
      <dgm:spPr/>
    </dgm:pt>
    <dgm:pt modelId="{2AC0C0D4-D994-8F43-8EE7-C5EE10CFB82E}" type="pres">
      <dgm:prSet presAssocID="{591BE550-0D97-4EB9-A3AA-410FDD59A375}" presName="background" presStyleLbl="node0" presStyleIdx="3" presStyleCnt="4"/>
      <dgm:spPr/>
    </dgm:pt>
    <dgm:pt modelId="{8B63E564-2EB6-4840-BEC6-06BCC0DCF1EB}" type="pres">
      <dgm:prSet presAssocID="{591BE550-0D97-4EB9-A3AA-410FDD59A375}" presName="text" presStyleLbl="fgAcc0" presStyleIdx="3" presStyleCnt="4">
        <dgm:presLayoutVars>
          <dgm:chPref val="3"/>
        </dgm:presLayoutVars>
      </dgm:prSet>
      <dgm:spPr/>
    </dgm:pt>
    <dgm:pt modelId="{954CB665-DECE-F54B-AE16-CB8E2591D53F}" type="pres">
      <dgm:prSet presAssocID="{591BE550-0D97-4EB9-A3AA-410FDD59A375}" presName="hierChild2" presStyleCnt="0"/>
      <dgm:spPr/>
    </dgm:pt>
  </dgm:ptLst>
  <dgm:cxnLst>
    <dgm:cxn modelId="{C179EC25-6DBE-DA45-9D9E-5A9173998D77}" type="presOf" srcId="{42A886BA-0568-45ED-BEE2-826256972D5E}" destId="{BCF87EB9-8DF6-BD43-9D9B-67600E3B8671}" srcOrd="0" destOrd="0" presId="urn:microsoft.com/office/officeart/2005/8/layout/hierarchy1"/>
    <dgm:cxn modelId="{2822F82E-82E2-44E8-A9B5-E077D6C71B0C}" srcId="{F46C5637-3E93-44F2-B7CE-48015C24F03F}" destId="{F4593250-0CFD-42D5-A466-86762D323F42}" srcOrd="0" destOrd="0" parTransId="{D9049BBE-C823-489E-A3E4-07E67B86EC8E}" sibTransId="{726AFBB0-868A-4F15-8869-247515B568A9}"/>
    <dgm:cxn modelId="{7A7A8F30-D88E-4428-9291-AACC9CF356A0}" srcId="{F46C5637-3E93-44F2-B7CE-48015C24F03F}" destId="{591BE550-0D97-4EB9-A3AA-410FDD59A375}" srcOrd="3" destOrd="0" parTransId="{28AC13A2-7AF6-4970-8C4D-2B636B8A0CF0}" sibTransId="{4E042EBD-4EDD-43CA-A98C-5C95A8EC0C2E}"/>
    <dgm:cxn modelId="{77961946-5E94-436D-A41B-D4EDB696E483}" srcId="{F46C5637-3E93-44F2-B7CE-48015C24F03F}" destId="{42A886BA-0568-45ED-BEE2-826256972D5E}" srcOrd="2" destOrd="0" parTransId="{8E64D5E5-7BE3-49CD-9D43-1FDFD68C2756}" sibTransId="{72ED8156-465B-4970-AF7C-18F1A7242059}"/>
    <dgm:cxn modelId="{715F0E5A-E22E-BA49-A54A-9533411AB8F3}" type="presOf" srcId="{591BE550-0D97-4EB9-A3AA-410FDD59A375}" destId="{8B63E564-2EB6-4840-BEC6-06BCC0DCF1EB}" srcOrd="0" destOrd="0" presId="urn:microsoft.com/office/officeart/2005/8/layout/hierarchy1"/>
    <dgm:cxn modelId="{413614A2-2784-4E63-B995-8766F8DB310C}" srcId="{F46C5637-3E93-44F2-B7CE-48015C24F03F}" destId="{DC51E98A-B9F3-4F6F-9DAF-55F0F30E53B6}" srcOrd="1" destOrd="0" parTransId="{C8FD9834-D87B-4436-8102-54A2A1C6FB19}" sibTransId="{12A90D6D-27EA-4DDD-AF84-8E2D00791787}"/>
    <dgm:cxn modelId="{DAFC0EC3-A92D-8740-A8B6-7BA52283B8A4}" type="presOf" srcId="{F4593250-0CFD-42D5-A466-86762D323F42}" destId="{9713AFA9-BF3A-5740-A72A-EB4521B32DAC}" srcOrd="0" destOrd="0" presId="urn:microsoft.com/office/officeart/2005/8/layout/hierarchy1"/>
    <dgm:cxn modelId="{B81AE0CD-3DD6-C942-A2FB-D68EE23AA236}" type="presOf" srcId="{F46C5637-3E93-44F2-B7CE-48015C24F03F}" destId="{3D7E1FBC-DBF2-754B-9636-7FC852507A65}" srcOrd="0" destOrd="0" presId="urn:microsoft.com/office/officeart/2005/8/layout/hierarchy1"/>
    <dgm:cxn modelId="{D3DA4DE1-4EFE-E54C-91B0-53787ED1E397}" type="presOf" srcId="{DC51E98A-B9F3-4F6F-9DAF-55F0F30E53B6}" destId="{5AA80C00-206E-6442-8A7D-E39650A1EC45}" srcOrd="0" destOrd="0" presId="urn:microsoft.com/office/officeart/2005/8/layout/hierarchy1"/>
    <dgm:cxn modelId="{CCAFC1FD-22F5-D74F-B081-0FA6D1AF9B73}" type="presParOf" srcId="{3D7E1FBC-DBF2-754B-9636-7FC852507A65}" destId="{118EA6F5-2BD9-4447-9E05-89754C4A50F8}" srcOrd="0" destOrd="0" presId="urn:microsoft.com/office/officeart/2005/8/layout/hierarchy1"/>
    <dgm:cxn modelId="{51F455EE-8479-334E-90D0-600E993E6FB5}" type="presParOf" srcId="{118EA6F5-2BD9-4447-9E05-89754C4A50F8}" destId="{EE5E3C08-BFC5-6D45-8CC2-97A3429051A1}" srcOrd="0" destOrd="0" presId="urn:microsoft.com/office/officeart/2005/8/layout/hierarchy1"/>
    <dgm:cxn modelId="{0B2C3530-653A-C442-B40E-753200E6B974}" type="presParOf" srcId="{EE5E3C08-BFC5-6D45-8CC2-97A3429051A1}" destId="{7B4A0D49-1040-2D41-88E7-C10235A52372}" srcOrd="0" destOrd="0" presId="urn:microsoft.com/office/officeart/2005/8/layout/hierarchy1"/>
    <dgm:cxn modelId="{D7205DC2-C7F8-D746-822E-68A52A4F13F2}" type="presParOf" srcId="{EE5E3C08-BFC5-6D45-8CC2-97A3429051A1}" destId="{9713AFA9-BF3A-5740-A72A-EB4521B32DAC}" srcOrd="1" destOrd="0" presId="urn:microsoft.com/office/officeart/2005/8/layout/hierarchy1"/>
    <dgm:cxn modelId="{D6451B14-08CC-664F-AAF2-D1AC1D6435A1}" type="presParOf" srcId="{118EA6F5-2BD9-4447-9E05-89754C4A50F8}" destId="{1C0B188A-6738-1748-BC12-522C1F72DE22}" srcOrd="1" destOrd="0" presId="urn:microsoft.com/office/officeart/2005/8/layout/hierarchy1"/>
    <dgm:cxn modelId="{B6A547BF-68D7-A749-A45C-26DAB67D263A}" type="presParOf" srcId="{3D7E1FBC-DBF2-754B-9636-7FC852507A65}" destId="{45129B39-21EE-4C48-AF7E-FBBA083346A3}" srcOrd="1" destOrd="0" presId="urn:microsoft.com/office/officeart/2005/8/layout/hierarchy1"/>
    <dgm:cxn modelId="{79DF7CF7-180F-904B-98AF-3D37E1DA94C4}" type="presParOf" srcId="{45129B39-21EE-4C48-AF7E-FBBA083346A3}" destId="{E53446E3-1877-1B48-A92A-468B43512A88}" srcOrd="0" destOrd="0" presId="urn:microsoft.com/office/officeart/2005/8/layout/hierarchy1"/>
    <dgm:cxn modelId="{528BEB19-328D-2C43-99CF-35D574CAAF85}" type="presParOf" srcId="{E53446E3-1877-1B48-A92A-468B43512A88}" destId="{389A877B-D753-CE49-8883-E4CE4705BEAE}" srcOrd="0" destOrd="0" presId="urn:microsoft.com/office/officeart/2005/8/layout/hierarchy1"/>
    <dgm:cxn modelId="{F0819DFD-290F-A54C-9621-6DA34EBDD222}" type="presParOf" srcId="{E53446E3-1877-1B48-A92A-468B43512A88}" destId="{5AA80C00-206E-6442-8A7D-E39650A1EC45}" srcOrd="1" destOrd="0" presId="urn:microsoft.com/office/officeart/2005/8/layout/hierarchy1"/>
    <dgm:cxn modelId="{9F52372B-22B2-2E42-9421-B813AA60AD63}" type="presParOf" srcId="{45129B39-21EE-4C48-AF7E-FBBA083346A3}" destId="{ACD54B3B-3686-914E-8408-06AB36B91A8A}" srcOrd="1" destOrd="0" presId="urn:microsoft.com/office/officeart/2005/8/layout/hierarchy1"/>
    <dgm:cxn modelId="{196DB0D1-DCF4-444B-80DF-5A2F048FC992}" type="presParOf" srcId="{3D7E1FBC-DBF2-754B-9636-7FC852507A65}" destId="{9F84521E-5A48-E345-BC96-B61CBA2400CD}" srcOrd="2" destOrd="0" presId="urn:microsoft.com/office/officeart/2005/8/layout/hierarchy1"/>
    <dgm:cxn modelId="{24C354B9-7D37-A146-9577-CD7382D8805F}" type="presParOf" srcId="{9F84521E-5A48-E345-BC96-B61CBA2400CD}" destId="{74AFE6C4-BDD3-8445-9D27-FE44180BC609}" srcOrd="0" destOrd="0" presId="urn:microsoft.com/office/officeart/2005/8/layout/hierarchy1"/>
    <dgm:cxn modelId="{FB299AAA-7E36-A443-8248-EC2643D49503}" type="presParOf" srcId="{74AFE6C4-BDD3-8445-9D27-FE44180BC609}" destId="{0FDDF91D-ED04-974E-85D9-C42D4FF11117}" srcOrd="0" destOrd="0" presId="urn:microsoft.com/office/officeart/2005/8/layout/hierarchy1"/>
    <dgm:cxn modelId="{C5CD9D6B-AE06-CE49-9B7C-43B4DB641446}" type="presParOf" srcId="{74AFE6C4-BDD3-8445-9D27-FE44180BC609}" destId="{BCF87EB9-8DF6-BD43-9D9B-67600E3B8671}" srcOrd="1" destOrd="0" presId="urn:microsoft.com/office/officeart/2005/8/layout/hierarchy1"/>
    <dgm:cxn modelId="{ADE0CD9B-A263-3B4B-9778-955A20B933B6}" type="presParOf" srcId="{9F84521E-5A48-E345-BC96-B61CBA2400CD}" destId="{A42F7EBF-859D-2041-99AC-F663BB5E8142}" srcOrd="1" destOrd="0" presId="urn:microsoft.com/office/officeart/2005/8/layout/hierarchy1"/>
    <dgm:cxn modelId="{69FC0CC2-6FFD-8E46-BD67-F5E2D1E5C6FF}" type="presParOf" srcId="{3D7E1FBC-DBF2-754B-9636-7FC852507A65}" destId="{370262DC-DB2E-9E47-A525-4F6D3F453455}" srcOrd="3" destOrd="0" presId="urn:microsoft.com/office/officeart/2005/8/layout/hierarchy1"/>
    <dgm:cxn modelId="{CFB7A013-2EDD-E447-83EB-1C0FD2553344}" type="presParOf" srcId="{370262DC-DB2E-9E47-A525-4F6D3F453455}" destId="{9A0C7FDD-69E7-114C-AA50-6A8C856A15A6}" srcOrd="0" destOrd="0" presId="urn:microsoft.com/office/officeart/2005/8/layout/hierarchy1"/>
    <dgm:cxn modelId="{A7C8D316-6BD2-6B41-9C92-3F67FEC03C7A}" type="presParOf" srcId="{9A0C7FDD-69E7-114C-AA50-6A8C856A15A6}" destId="{2AC0C0D4-D994-8F43-8EE7-C5EE10CFB82E}" srcOrd="0" destOrd="0" presId="urn:microsoft.com/office/officeart/2005/8/layout/hierarchy1"/>
    <dgm:cxn modelId="{430C150E-ED13-B340-8EA3-B59C38AB3D01}" type="presParOf" srcId="{9A0C7FDD-69E7-114C-AA50-6A8C856A15A6}" destId="{8B63E564-2EB6-4840-BEC6-06BCC0DCF1EB}" srcOrd="1" destOrd="0" presId="urn:microsoft.com/office/officeart/2005/8/layout/hierarchy1"/>
    <dgm:cxn modelId="{2CA00DD1-570E-B548-8DFF-B6199C38242F}" type="presParOf" srcId="{370262DC-DB2E-9E47-A525-4F6D3F453455}" destId="{954CB665-DECE-F54B-AE16-CB8E2591D53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131C84-DC7F-4B53-9AF1-AE034BC6C5C4}"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n-US"/>
        </a:p>
      </dgm:t>
    </dgm:pt>
    <dgm:pt modelId="{46E0F487-A263-44F2-8842-487FF18AC1E4}">
      <dgm:prSet/>
      <dgm:spPr/>
      <dgm:t>
        <a:bodyPr/>
        <a:lstStyle/>
        <a:p>
          <a:r>
            <a:rPr lang="en-US">
              <a:latin typeface="Noto Sans" panose="020B0502040504020204" pitchFamily="34"/>
              <a:ea typeface="Noto Sans" panose="020B0502040504020204" pitchFamily="34"/>
              <a:cs typeface="Noto Sans" panose="020B0502040504020204" pitchFamily="34"/>
            </a:rPr>
            <a:t>Adolescents in FC often have fragmented care</a:t>
          </a:r>
        </a:p>
      </dgm:t>
    </dgm:pt>
    <dgm:pt modelId="{2645E399-2361-4DA4-A688-1C816194AFBE}" type="parTrans" cxnId="{02416BAA-A18A-454C-B02C-03FC18859078}">
      <dgm:prSet/>
      <dgm:spPr/>
      <dgm:t>
        <a:bodyPr/>
        <a:lstStyle/>
        <a:p>
          <a:endParaRPr lang="en-US"/>
        </a:p>
      </dgm:t>
    </dgm:pt>
    <dgm:pt modelId="{C1BCE9A2-296E-4816-8916-932CE3958FB4}" type="sibTrans" cxnId="{02416BAA-A18A-454C-B02C-03FC18859078}">
      <dgm:prSet/>
      <dgm:spPr/>
      <dgm:t>
        <a:bodyPr/>
        <a:lstStyle/>
        <a:p>
          <a:endParaRPr lang="en-US"/>
        </a:p>
      </dgm:t>
    </dgm:pt>
    <dgm:pt modelId="{291E1B0A-28CF-4683-8FF4-0DDF23411493}">
      <dgm:prSet/>
      <dgm:spPr/>
      <dgm:t>
        <a:bodyPr/>
        <a:lstStyle/>
        <a:p>
          <a:r>
            <a:rPr lang="en-US">
              <a:latin typeface="Noto Sans" panose="020B0502040504020204" pitchFamily="34"/>
              <a:ea typeface="Noto Sans" panose="020B0502040504020204" pitchFamily="34"/>
              <a:cs typeface="Noto Sans" panose="020B0502040504020204" pitchFamily="34"/>
            </a:rPr>
            <a:t>Healthcare providers do not…</a:t>
          </a:r>
        </a:p>
      </dgm:t>
    </dgm:pt>
    <dgm:pt modelId="{1C34223B-2AE6-4CBD-B681-C8BF92AA7CE4}" type="parTrans" cxnId="{912800E6-14C3-41D9-97F0-BB5BCA1B2E3A}">
      <dgm:prSet/>
      <dgm:spPr/>
      <dgm:t>
        <a:bodyPr/>
        <a:lstStyle/>
        <a:p>
          <a:endParaRPr lang="en-US"/>
        </a:p>
      </dgm:t>
    </dgm:pt>
    <dgm:pt modelId="{28DF8133-AE10-40EF-97EB-691CAD702812}" type="sibTrans" cxnId="{912800E6-14C3-41D9-97F0-BB5BCA1B2E3A}">
      <dgm:prSet/>
      <dgm:spPr/>
      <dgm:t>
        <a:bodyPr/>
        <a:lstStyle/>
        <a:p>
          <a:endParaRPr lang="en-US"/>
        </a:p>
      </dgm:t>
    </dgm:pt>
    <dgm:pt modelId="{08324CDC-1603-4B3E-A49B-6361C33D6474}">
      <dgm:prSet/>
      <dgm:spPr/>
      <dgm:t>
        <a:bodyPr/>
        <a:lstStyle/>
        <a:p>
          <a:r>
            <a:rPr lang="en-US">
              <a:solidFill>
                <a:schemeClr val="tx2"/>
              </a:solidFill>
              <a:latin typeface="Noto Sans" panose="020B0502040504020204" pitchFamily="34"/>
              <a:ea typeface="Noto Sans" panose="020B0502040504020204" pitchFamily="34"/>
              <a:cs typeface="Noto Sans" panose="020B0502040504020204" pitchFamily="34"/>
            </a:rPr>
            <a:t>Recognize signs and symptoms of trauma</a:t>
          </a:r>
        </a:p>
      </dgm:t>
    </dgm:pt>
    <dgm:pt modelId="{72097F24-DCF9-46D7-8C13-9CFC7372346A}" type="parTrans" cxnId="{4A3F50EF-36CF-4129-8383-9571AED95F7D}">
      <dgm:prSet/>
      <dgm:spPr/>
      <dgm:t>
        <a:bodyPr/>
        <a:lstStyle/>
        <a:p>
          <a:endParaRPr lang="en-US"/>
        </a:p>
      </dgm:t>
    </dgm:pt>
    <dgm:pt modelId="{5887EDB6-CD53-4F7D-A4D4-4ABBBDE75954}" type="sibTrans" cxnId="{4A3F50EF-36CF-4129-8383-9571AED95F7D}">
      <dgm:prSet/>
      <dgm:spPr/>
      <dgm:t>
        <a:bodyPr/>
        <a:lstStyle/>
        <a:p>
          <a:endParaRPr lang="en-US"/>
        </a:p>
      </dgm:t>
    </dgm:pt>
    <dgm:pt modelId="{6E76292C-70AC-46A2-9396-FCF713CEAF3B}">
      <dgm:prSet/>
      <dgm:spPr/>
      <dgm:t>
        <a:bodyPr/>
        <a:lstStyle/>
        <a:p>
          <a:r>
            <a:rPr lang="en-US" dirty="0">
              <a:solidFill>
                <a:schemeClr val="tx2"/>
              </a:solidFill>
              <a:latin typeface="Noto Sans" panose="020B0502040504020204" pitchFamily="34"/>
              <a:ea typeface="Noto Sans" panose="020B0502040504020204" pitchFamily="34"/>
              <a:cs typeface="Noto Sans" panose="020B0502040504020204" pitchFamily="34"/>
            </a:rPr>
            <a:t>Do not understand the needs of youth in FC</a:t>
          </a:r>
        </a:p>
      </dgm:t>
    </dgm:pt>
    <dgm:pt modelId="{1E0D055A-20AA-4E56-81F1-DA6937A57179}" type="parTrans" cxnId="{14522FC6-FAD8-42FE-BB16-B0F355FCBBBF}">
      <dgm:prSet/>
      <dgm:spPr/>
      <dgm:t>
        <a:bodyPr/>
        <a:lstStyle/>
        <a:p>
          <a:endParaRPr lang="en-US"/>
        </a:p>
      </dgm:t>
    </dgm:pt>
    <dgm:pt modelId="{F525FA42-B056-4749-98FC-7782ECA416B4}" type="sibTrans" cxnId="{14522FC6-FAD8-42FE-BB16-B0F355FCBBBF}">
      <dgm:prSet/>
      <dgm:spPr/>
      <dgm:t>
        <a:bodyPr/>
        <a:lstStyle/>
        <a:p>
          <a:endParaRPr lang="en-US"/>
        </a:p>
      </dgm:t>
    </dgm:pt>
    <dgm:pt modelId="{9AB58E27-554E-400A-917C-3B7AFF26436C}">
      <dgm:prSet/>
      <dgm:spPr/>
      <dgm:t>
        <a:bodyPr/>
        <a:lstStyle/>
        <a:p>
          <a:r>
            <a:rPr lang="en-US">
              <a:latin typeface="Noto Sans" panose="020B0502040504020204" pitchFamily="34"/>
              <a:ea typeface="Noto Sans" panose="020B0502040504020204" pitchFamily="34"/>
              <a:cs typeface="Noto Sans" panose="020B0502040504020204" pitchFamily="34"/>
            </a:rPr>
            <a:t>Foster parents are often given limiting training for caring for youth in FC</a:t>
          </a:r>
        </a:p>
      </dgm:t>
    </dgm:pt>
    <dgm:pt modelId="{0F62E928-7C78-4C08-A8B6-A7DF04E62F9B}" type="parTrans" cxnId="{9427D607-2A5A-4982-8464-96FAB8A0B080}">
      <dgm:prSet/>
      <dgm:spPr/>
      <dgm:t>
        <a:bodyPr/>
        <a:lstStyle/>
        <a:p>
          <a:endParaRPr lang="en-US"/>
        </a:p>
      </dgm:t>
    </dgm:pt>
    <dgm:pt modelId="{8809859B-74D1-4D5B-8A8A-63E528FD58D8}" type="sibTrans" cxnId="{9427D607-2A5A-4982-8464-96FAB8A0B080}">
      <dgm:prSet/>
      <dgm:spPr/>
      <dgm:t>
        <a:bodyPr/>
        <a:lstStyle/>
        <a:p>
          <a:endParaRPr lang="en-US"/>
        </a:p>
      </dgm:t>
    </dgm:pt>
    <dgm:pt modelId="{80DB0702-D5A2-42F6-A8D4-06A1BC456F83}">
      <dgm:prSet/>
      <dgm:spPr/>
      <dgm:t>
        <a:bodyPr/>
        <a:lstStyle/>
        <a:p>
          <a:r>
            <a:rPr lang="en-US">
              <a:latin typeface="Noto Sans" panose="020B0502040504020204" pitchFamily="34"/>
              <a:ea typeface="Noto Sans" panose="020B0502040504020204" pitchFamily="34"/>
              <a:cs typeface="Noto Sans" panose="020B0502040504020204" pitchFamily="34"/>
            </a:rPr>
            <a:t>Youth can be very guarded and mistrusting making it difficult to engage in treatment and services</a:t>
          </a:r>
        </a:p>
      </dgm:t>
    </dgm:pt>
    <dgm:pt modelId="{E9F4E0C7-83E0-46E6-BD5A-12FFEBF82682}" type="parTrans" cxnId="{9BA564AD-0A3E-4CAE-B87B-091578272E2F}">
      <dgm:prSet/>
      <dgm:spPr/>
      <dgm:t>
        <a:bodyPr/>
        <a:lstStyle/>
        <a:p>
          <a:endParaRPr lang="en-US"/>
        </a:p>
      </dgm:t>
    </dgm:pt>
    <dgm:pt modelId="{E004BC29-053B-46E6-BBE8-D15E20837729}" type="sibTrans" cxnId="{9BA564AD-0A3E-4CAE-B87B-091578272E2F}">
      <dgm:prSet/>
      <dgm:spPr/>
      <dgm:t>
        <a:bodyPr/>
        <a:lstStyle/>
        <a:p>
          <a:endParaRPr lang="en-US"/>
        </a:p>
      </dgm:t>
    </dgm:pt>
    <dgm:pt modelId="{3386A69F-2BE6-4565-8046-5976370A1E8B}">
      <dgm:prSet/>
      <dgm:spPr/>
      <dgm:t>
        <a:bodyPr/>
        <a:lstStyle/>
        <a:p>
          <a:r>
            <a:rPr lang="en-US">
              <a:latin typeface="Noto Sans" panose="020B0502040504020204" pitchFamily="34"/>
              <a:ea typeface="Noto Sans" panose="020B0502040504020204" pitchFamily="34"/>
              <a:cs typeface="Noto Sans" panose="020B0502040504020204" pitchFamily="34"/>
            </a:rPr>
            <a:t>Limited access often to services, especially mental health services for youth in FC</a:t>
          </a:r>
        </a:p>
      </dgm:t>
    </dgm:pt>
    <dgm:pt modelId="{CB341E11-0225-453E-A269-C0D7EDC334F1}" type="parTrans" cxnId="{6A18C7A6-7D05-46F9-8F48-CF937935B002}">
      <dgm:prSet/>
      <dgm:spPr/>
      <dgm:t>
        <a:bodyPr/>
        <a:lstStyle/>
        <a:p>
          <a:endParaRPr lang="en-US"/>
        </a:p>
      </dgm:t>
    </dgm:pt>
    <dgm:pt modelId="{C1BABB04-4A43-4647-9BC1-B55405A77F55}" type="sibTrans" cxnId="{6A18C7A6-7D05-46F9-8F48-CF937935B002}">
      <dgm:prSet/>
      <dgm:spPr/>
      <dgm:t>
        <a:bodyPr/>
        <a:lstStyle/>
        <a:p>
          <a:endParaRPr lang="en-US"/>
        </a:p>
      </dgm:t>
    </dgm:pt>
    <dgm:pt modelId="{9A48E08C-F26D-7340-9678-D929CEAF3CA5}" type="pres">
      <dgm:prSet presAssocID="{5A131C84-DC7F-4B53-9AF1-AE034BC6C5C4}" presName="Name0" presStyleCnt="0">
        <dgm:presLayoutVars>
          <dgm:dir/>
          <dgm:animLvl val="lvl"/>
          <dgm:resizeHandles val="exact"/>
        </dgm:presLayoutVars>
      </dgm:prSet>
      <dgm:spPr/>
    </dgm:pt>
    <dgm:pt modelId="{EB9F05E4-3245-E041-ADC1-3C0EDC2C4617}" type="pres">
      <dgm:prSet presAssocID="{46E0F487-A263-44F2-8842-487FF18AC1E4}" presName="linNode" presStyleCnt="0"/>
      <dgm:spPr/>
    </dgm:pt>
    <dgm:pt modelId="{A9EF882F-8716-BD4E-98AA-7467D06EF2DD}" type="pres">
      <dgm:prSet presAssocID="{46E0F487-A263-44F2-8842-487FF18AC1E4}" presName="parentText" presStyleLbl="node1" presStyleIdx="0" presStyleCnt="5">
        <dgm:presLayoutVars>
          <dgm:chMax val="1"/>
          <dgm:bulletEnabled val="1"/>
        </dgm:presLayoutVars>
      </dgm:prSet>
      <dgm:spPr/>
    </dgm:pt>
    <dgm:pt modelId="{B7A1D1C6-95DC-F043-BCC8-EBDA81CF8D8C}" type="pres">
      <dgm:prSet presAssocID="{C1BCE9A2-296E-4816-8916-932CE3958FB4}" presName="sp" presStyleCnt="0"/>
      <dgm:spPr/>
    </dgm:pt>
    <dgm:pt modelId="{6350A739-2D0C-6E4A-A855-5CF3D33892F7}" type="pres">
      <dgm:prSet presAssocID="{291E1B0A-28CF-4683-8FF4-0DDF23411493}" presName="linNode" presStyleCnt="0"/>
      <dgm:spPr/>
    </dgm:pt>
    <dgm:pt modelId="{561F7B6E-2D2A-F841-9D0B-AF1AD60E7659}" type="pres">
      <dgm:prSet presAssocID="{291E1B0A-28CF-4683-8FF4-0DDF23411493}" presName="parentText" presStyleLbl="node1" presStyleIdx="1" presStyleCnt="5">
        <dgm:presLayoutVars>
          <dgm:chMax val="1"/>
          <dgm:bulletEnabled val="1"/>
        </dgm:presLayoutVars>
      </dgm:prSet>
      <dgm:spPr/>
    </dgm:pt>
    <dgm:pt modelId="{C5FF869C-0555-BC4F-93FD-02E7A8D91DAB}" type="pres">
      <dgm:prSet presAssocID="{291E1B0A-28CF-4683-8FF4-0DDF23411493}" presName="descendantText" presStyleLbl="alignAccFollowNode1" presStyleIdx="0" presStyleCnt="1">
        <dgm:presLayoutVars>
          <dgm:bulletEnabled val="1"/>
        </dgm:presLayoutVars>
      </dgm:prSet>
      <dgm:spPr/>
    </dgm:pt>
    <dgm:pt modelId="{DF5EFF8E-CDA5-324B-8696-1C23A6E873B3}" type="pres">
      <dgm:prSet presAssocID="{28DF8133-AE10-40EF-97EB-691CAD702812}" presName="sp" presStyleCnt="0"/>
      <dgm:spPr/>
    </dgm:pt>
    <dgm:pt modelId="{21C90241-E03F-E54F-B0A1-78F07263721A}" type="pres">
      <dgm:prSet presAssocID="{9AB58E27-554E-400A-917C-3B7AFF26436C}" presName="linNode" presStyleCnt="0"/>
      <dgm:spPr/>
    </dgm:pt>
    <dgm:pt modelId="{40E05D81-765E-AE40-BD16-146B930DE868}" type="pres">
      <dgm:prSet presAssocID="{9AB58E27-554E-400A-917C-3B7AFF26436C}" presName="parentText" presStyleLbl="node1" presStyleIdx="2" presStyleCnt="5">
        <dgm:presLayoutVars>
          <dgm:chMax val="1"/>
          <dgm:bulletEnabled val="1"/>
        </dgm:presLayoutVars>
      </dgm:prSet>
      <dgm:spPr/>
    </dgm:pt>
    <dgm:pt modelId="{A6D4640F-4E2B-1849-AC44-95C0E8171611}" type="pres">
      <dgm:prSet presAssocID="{8809859B-74D1-4D5B-8A8A-63E528FD58D8}" presName="sp" presStyleCnt="0"/>
      <dgm:spPr/>
    </dgm:pt>
    <dgm:pt modelId="{4655D68F-1028-FB49-8741-162F3B7D3054}" type="pres">
      <dgm:prSet presAssocID="{80DB0702-D5A2-42F6-A8D4-06A1BC456F83}" presName="linNode" presStyleCnt="0"/>
      <dgm:spPr/>
    </dgm:pt>
    <dgm:pt modelId="{CAC12DE4-6AA3-D340-B4FD-987502CDC421}" type="pres">
      <dgm:prSet presAssocID="{80DB0702-D5A2-42F6-A8D4-06A1BC456F83}" presName="parentText" presStyleLbl="node1" presStyleIdx="3" presStyleCnt="5">
        <dgm:presLayoutVars>
          <dgm:chMax val="1"/>
          <dgm:bulletEnabled val="1"/>
        </dgm:presLayoutVars>
      </dgm:prSet>
      <dgm:spPr/>
    </dgm:pt>
    <dgm:pt modelId="{EA2BA023-A445-9C45-995E-C48A640E2D5C}" type="pres">
      <dgm:prSet presAssocID="{E004BC29-053B-46E6-BBE8-D15E20837729}" presName="sp" presStyleCnt="0"/>
      <dgm:spPr/>
    </dgm:pt>
    <dgm:pt modelId="{7F0BC421-315C-1744-A5A7-D3BAB3DBFF59}" type="pres">
      <dgm:prSet presAssocID="{3386A69F-2BE6-4565-8046-5976370A1E8B}" presName="linNode" presStyleCnt="0"/>
      <dgm:spPr/>
    </dgm:pt>
    <dgm:pt modelId="{0434C6AB-A903-6640-AD0B-59E0D376D76B}" type="pres">
      <dgm:prSet presAssocID="{3386A69F-2BE6-4565-8046-5976370A1E8B}" presName="parentText" presStyleLbl="node1" presStyleIdx="4" presStyleCnt="5">
        <dgm:presLayoutVars>
          <dgm:chMax val="1"/>
          <dgm:bulletEnabled val="1"/>
        </dgm:presLayoutVars>
      </dgm:prSet>
      <dgm:spPr/>
    </dgm:pt>
  </dgm:ptLst>
  <dgm:cxnLst>
    <dgm:cxn modelId="{9427D607-2A5A-4982-8464-96FAB8A0B080}" srcId="{5A131C84-DC7F-4B53-9AF1-AE034BC6C5C4}" destId="{9AB58E27-554E-400A-917C-3B7AFF26436C}" srcOrd="2" destOrd="0" parTransId="{0F62E928-7C78-4C08-A8B6-A7DF04E62F9B}" sibTransId="{8809859B-74D1-4D5B-8A8A-63E528FD58D8}"/>
    <dgm:cxn modelId="{24C84A2C-C3F8-3247-AF6A-9C051D737539}" type="presOf" srcId="{3386A69F-2BE6-4565-8046-5976370A1E8B}" destId="{0434C6AB-A903-6640-AD0B-59E0D376D76B}" srcOrd="0" destOrd="0" presId="urn:microsoft.com/office/officeart/2005/8/layout/vList5"/>
    <dgm:cxn modelId="{AD778B36-2012-FC4E-B4CF-324FD246DFB3}" type="presOf" srcId="{291E1B0A-28CF-4683-8FF4-0DDF23411493}" destId="{561F7B6E-2D2A-F841-9D0B-AF1AD60E7659}" srcOrd="0" destOrd="0" presId="urn:microsoft.com/office/officeart/2005/8/layout/vList5"/>
    <dgm:cxn modelId="{916B713E-A597-AE4F-87CD-3ECA779C4A7C}" type="presOf" srcId="{6E76292C-70AC-46A2-9396-FCF713CEAF3B}" destId="{C5FF869C-0555-BC4F-93FD-02E7A8D91DAB}" srcOrd="0" destOrd="1" presId="urn:microsoft.com/office/officeart/2005/8/layout/vList5"/>
    <dgm:cxn modelId="{693B8B93-1830-B340-89A6-52B3222B251D}" type="presOf" srcId="{46E0F487-A263-44F2-8842-487FF18AC1E4}" destId="{A9EF882F-8716-BD4E-98AA-7467D06EF2DD}" srcOrd="0" destOrd="0" presId="urn:microsoft.com/office/officeart/2005/8/layout/vList5"/>
    <dgm:cxn modelId="{8F03D19A-503C-5A40-8BED-553010778B9B}" type="presOf" srcId="{9AB58E27-554E-400A-917C-3B7AFF26436C}" destId="{40E05D81-765E-AE40-BD16-146B930DE868}" srcOrd="0" destOrd="0" presId="urn:microsoft.com/office/officeart/2005/8/layout/vList5"/>
    <dgm:cxn modelId="{6A18C7A6-7D05-46F9-8F48-CF937935B002}" srcId="{5A131C84-DC7F-4B53-9AF1-AE034BC6C5C4}" destId="{3386A69F-2BE6-4565-8046-5976370A1E8B}" srcOrd="4" destOrd="0" parTransId="{CB341E11-0225-453E-A269-C0D7EDC334F1}" sibTransId="{C1BABB04-4A43-4647-9BC1-B55405A77F55}"/>
    <dgm:cxn modelId="{02416BAA-A18A-454C-B02C-03FC18859078}" srcId="{5A131C84-DC7F-4B53-9AF1-AE034BC6C5C4}" destId="{46E0F487-A263-44F2-8842-487FF18AC1E4}" srcOrd="0" destOrd="0" parTransId="{2645E399-2361-4DA4-A688-1C816194AFBE}" sibTransId="{C1BCE9A2-296E-4816-8916-932CE3958FB4}"/>
    <dgm:cxn modelId="{9BA564AD-0A3E-4CAE-B87B-091578272E2F}" srcId="{5A131C84-DC7F-4B53-9AF1-AE034BC6C5C4}" destId="{80DB0702-D5A2-42F6-A8D4-06A1BC456F83}" srcOrd="3" destOrd="0" parTransId="{E9F4E0C7-83E0-46E6-BD5A-12FFEBF82682}" sibTransId="{E004BC29-053B-46E6-BBE8-D15E20837729}"/>
    <dgm:cxn modelId="{9C617DB0-AFF5-E94E-9870-FE7158A27957}" type="presOf" srcId="{08324CDC-1603-4B3E-A49B-6361C33D6474}" destId="{C5FF869C-0555-BC4F-93FD-02E7A8D91DAB}" srcOrd="0" destOrd="0" presId="urn:microsoft.com/office/officeart/2005/8/layout/vList5"/>
    <dgm:cxn modelId="{97728FC5-C2A0-6A43-90F0-4DD00D144BE4}" type="presOf" srcId="{5A131C84-DC7F-4B53-9AF1-AE034BC6C5C4}" destId="{9A48E08C-F26D-7340-9678-D929CEAF3CA5}" srcOrd="0" destOrd="0" presId="urn:microsoft.com/office/officeart/2005/8/layout/vList5"/>
    <dgm:cxn modelId="{14522FC6-FAD8-42FE-BB16-B0F355FCBBBF}" srcId="{291E1B0A-28CF-4683-8FF4-0DDF23411493}" destId="{6E76292C-70AC-46A2-9396-FCF713CEAF3B}" srcOrd="1" destOrd="0" parTransId="{1E0D055A-20AA-4E56-81F1-DA6937A57179}" sibTransId="{F525FA42-B056-4749-98FC-7782ECA416B4}"/>
    <dgm:cxn modelId="{0BC9E5E2-7B99-EE45-9409-8365A7B41352}" type="presOf" srcId="{80DB0702-D5A2-42F6-A8D4-06A1BC456F83}" destId="{CAC12DE4-6AA3-D340-B4FD-987502CDC421}" srcOrd="0" destOrd="0" presId="urn:microsoft.com/office/officeart/2005/8/layout/vList5"/>
    <dgm:cxn modelId="{912800E6-14C3-41D9-97F0-BB5BCA1B2E3A}" srcId="{5A131C84-DC7F-4B53-9AF1-AE034BC6C5C4}" destId="{291E1B0A-28CF-4683-8FF4-0DDF23411493}" srcOrd="1" destOrd="0" parTransId="{1C34223B-2AE6-4CBD-B681-C8BF92AA7CE4}" sibTransId="{28DF8133-AE10-40EF-97EB-691CAD702812}"/>
    <dgm:cxn modelId="{4A3F50EF-36CF-4129-8383-9571AED95F7D}" srcId="{291E1B0A-28CF-4683-8FF4-0DDF23411493}" destId="{08324CDC-1603-4B3E-A49B-6361C33D6474}" srcOrd="0" destOrd="0" parTransId="{72097F24-DCF9-46D7-8C13-9CFC7372346A}" sibTransId="{5887EDB6-CD53-4F7D-A4D4-4ABBBDE75954}"/>
    <dgm:cxn modelId="{A2BE2AEA-1417-D949-8837-40B3E52D0500}" type="presParOf" srcId="{9A48E08C-F26D-7340-9678-D929CEAF3CA5}" destId="{EB9F05E4-3245-E041-ADC1-3C0EDC2C4617}" srcOrd="0" destOrd="0" presId="urn:microsoft.com/office/officeart/2005/8/layout/vList5"/>
    <dgm:cxn modelId="{E3D88AB7-8DA6-4042-8C21-71BAF06BBC5C}" type="presParOf" srcId="{EB9F05E4-3245-E041-ADC1-3C0EDC2C4617}" destId="{A9EF882F-8716-BD4E-98AA-7467D06EF2DD}" srcOrd="0" destOrd="0" presId="urn:microsoft.com/office/officeart/2005/8/layout/vList5"/>
    <dgm:cxn modelId="{CFBDE38F-BFD9-0440-9FDF-E926EE9CD72B}" type="presParOf" srcId="{9A48E08C-F26D-7340-9678-D929CEAF3CA5}" destId="{B7A1D1C6-95DC-F043-BCC8-EBDA81CF8D8C}" srcOrd="1" destOrd="0" presId="urn:microsoft.com/office/officeart/2005/8/layout/vList5"/>
    <dgm:cxn modelId="{F011C422-20AE-2C4E-B872-49ACB4553E22}" type="presParOf" srcId="{9A48E08C-F26D-7340-9678-D929CEAF3CA5}" destId="{6350A739-2D0C-6E4A-A855-5CF3D33892F7}" srcOrd="2" destOrd="0" presId="urn:microsoft.com/office/officeart/2005/8/layout/vList5"/>
    <dgm:cxn modelId="{A1A9E2F0-BFF7-6F48-8DE8-5D34E0588C4C}" type="presParOf" srcId="{6350A739-2D0C-6E4A-A855-5CF3D33892F7}" destId="{561F7B6E-2D2A-F841-9D0B-AF1AD60E7659}" srcOrd="0" destOrd="0" presId="urn:microsoft.com/office/officeart/2005/8/layout/vList5"/>
    <dgm:cxn modelId="{9C881FD9-3740-4641-BD06-086DA90EA285}" type="presParOf" srcId="{6350A739-2D0C-6E4A-A855-5CF3D33892F7}" destId="{C5FF869C-0555-BC4F-93FD-02E7A8D91DAB}" srcOrd="1" destOrd="0" presId="urn:microsoft.com/office/officeart/2005/8/layout/vList5"/>
    <dgm:cxn modelId="{3B05B2DF-5307-6949-BE8F-3D6E368ED5DB}" type="presParOf" srcId="{9A48E08C-F26D-7340-9678-D929CEAF3CA5}" destId="{DF5EFF8E-CDA5-324B-8696-1C23A6E873B3}" srcOrd="3" destOrd="0" presId="urn:microsoft.com/office/officeart/2005/8/layout/vList5"/>
    <dgm:cxn modelId="{657923B8-2F42-064F-A9BF-85BE1B6156F4}" type="presParOf" srcId="{9A48E08C-F26D-7340-9678-D929CEAF3CA5}" destId="{21C90241-E03F-E54F-B0A1-78F07263721A}" srcOrd="4" destOrd="0" presId="urn:microsoft.com/office/officeart/2005/8/layout/vList5"/>
    <dgm:cxn modelId="{5819EF59-D473-5940-8529-0FCA6581F5B8}" type="presParOf" srcId="{21C90241-E03F-E54F-B0A1-78F07263721A}" destId="{40E05D81-765E-AE40-BD16-146B930DE868}" srcOrd="0" destOrd="0" presId="urn:microsoft.com/office/officeart/2005/8/layout/vList5"/>
    <dgm:cxn modelId="{BDF64B43-7EB2-994F-941E-EC512DB592D2}" type="presParOf" srcId="{9A48E08C-F26D-7340-9678-D929CEAF3CA5}" destId="{A6D4640F-4E2B-1849-AC44-95C0E8171611}" srcOrd="5" destOrd="0" presId="urn:microsoft.com/office/officeart/2005/8/layout/vList5"/>
    <dgm:cxn modelId="{CF5E245B-A55C-834B-A34F-829A494D2E25}" type="presParOf" srcId="{9A48E08C-F26D-7340-9678-D929CEAF3CA5}" destId="{4655D68F-1028-FB49-8741-162F3B7D3054}" srcOrd="6" destOrd="0" presId="urn:microsoft.com/office/officeart/2005/8/layout/vList5"/>
    <dgm:cxn modelId="{E1025FE5-C485-4A43-89AB-183E9F310EA3}" type="presParOf" srcId="{4655D68F-1028-FB49-8741-162F3B7D3054}" destId="{CAC12DE4-6AA3-D340-B4FD-987502CDC421}" srcOrd="0" destOrd="0" presId="urn:microsoft.com/office/officeart/2005/8/layout/vList5"/>
    <dgm:cxn modelId="{35FF77D0-DF8A-FA49-8950-233B36FAC185}" type="presParOf" srcId="{9A48E08C-F26D-7340-9678-D929CEAF3CA5}" destId="{EA2BA023-A445-9C45-995E-C48A640E2D5C}" srcOrd="7" destOrd="0" presId="urn:microsoft.com/office/officeart/2005/8/layout/vList5"/>
    <dgm:cxn modelId="{87E9EB76-42D6-B847-92E1-A6D51978B57F}" type="presParOf" srcId="{9A48E08C-F26D-7340-9678-D929CEAF3CA5}" destId="{7F0BC421-315C-1744-A5A7-D3BAB3DBFF59}" srcOrd="8" destOrd="0" presId="urn:microsoft.com/office/officeart/2005/8/layout/vList5"/>
    <dgm:cxn modelId="{EE4CAA7E-EC6A-3945-8F59-818F621B3C86}" type="presParOf" srcId="{7F0BC421-315C-1744-A5A7-D3BAB3DBFF59}" destId="{0434C6AB-A903-6640-AD0B-59E0D376D76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DD9F74-9B2C-44FA-90D2-A06B44F30DF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CE596FB-07D9-40FE-BE73-978AF7818A19}">
      <dgm:prSet custT="1"/>
      <dgm:spPr/>
      <dgm:t>
        <a:bodyPr/>
        <a:lstStyle/>
        <a:p>
          <a:r>
            <a:rPr lang="en-US" sz="2400" dirty="0">
              <a:solidFill>
                <a:schemeClr val="tx2"/>
              </a:solidFill>
              <a:latin typeface="Noto Sans" panose="020B0502040504020204" pitchFamily="34"/>
              <a:ea typeface="Noto Sans" panose="020B0502040504020204" pitchFamily="34"/>
              <a:cs typeface="Noto Sans" panose="020B0502040504020204" pitchFamily="34"/>
            </a:rPr>
            <a:t>Academic support </a:t>
          </a:r>
        </a:p>
      </dgm:t>
    </dgm:pt>
    <dgm:pt modelId="{05878E33-BDB4-4251-9EE2-62BD79B8CB04}" type="parTrans" cxnId="{EC3E7F05-921A-4256-A09C-33FBAD4CD740}">
      <dgm:prSet/>
      <dgm:spPr/>
      <dgm:t>
        <a:bodyPr/>
        <a:lstStyle/>
        <a:p>
          <a:endParaRPr lang="en-US"/>
        </a:p>
      </dgm:t>
    </dgm:pt>
    <dgm:pt modelId="{6CF8FDBF-F96E-4633-B02A-B467572A7CE2}" type="sibTrans" cxnId="{EC3E7F05-921A-4256-A09C-33FBAD4CD740}">
      <dgm:prSet/>
      <dgm:spPr/>
      <dgm:t>
        <a:bodyPr/>
        <a:lstStyle/>
        <a:p>
          <a:endParaRPr lang="en-US"/>
        </a:p>
      </dgm:t>
    </dgm:pt>
    <dgm:pt modelId="{5F4D4970-EBC1-4814-A5D9-AC02C037EEA7}">
      <dgm:prSet custT="1"/>
      <dgm:spPr/>
      <dgm:t>
        <a:bodyPr/>
        <a:lstStyle/>
        <a:p>
          <a:r>
            <a:rPr lang="en-US" sz="2400">
              <a:solidFill>
                <a:schemeClr val="tx2"/>
              </a:solidFill>
              <a:latin typeface="Noto Sans" panose="020B0502040504020204" pitchFamily="34"/>
              <a:ea typeface="Noto Sans" panose="020B0502040504020204" pitchFamily="34"/>
              <a:cs typeface="Noto Sans" panose="020B0502040504020204" pitchFamily="34"/>
            </a:rPr>
            <a:t>Career preparation</a:t>
          </a:r>
        </a:p>
      </dgm:t>
    </dgm:pt>
    <dgm:pt modelId="{07ACAAE9-276D-4A99-A4C8-A30AF8F67F2D}" type="parTrans" cxnId="{58DCC61F-4006-4551-84A0-51C3B1714A5B}">
      <dgm:prSet/>
      <dgm:spPr/>
      <dgm:t>
        <a:bodyPr/>
        <a:lstStyle/>
        <a:p>
          <a:endParaRPr lang="en-US"/>
        </a:p>
      </dgm:t>
    </dgm:pt>
    <dgm:pt modelId="{D9C617F3-D137-47FB-812C-0A2B3934B13B}" type="sibTrans" cxnId="{58DCC61F-4006-4551-84A0-51C3B1714A5B}">
      <dgm:prSet/>
      <dgm:spPr/>
      <dgm:t>
        <a:bodyPr/>
        <a:lstStyle/>
        <a:p>
          <a:endParaRPr lang="en-US"/>
        </a:p>
      </dgm:t>
    </dgm:pt>
    <dgm:pt modelId="{8C922310-64CD-4E34-8CB2-6BD3460C5E61}">
      <dgm:prSet custT="1"/>
      <dgm:spPr/>
      <dgm:t>
        <a:bodyPr/>
        <a:lstStyle/>
        <a:p>
          <a:r>
            <a:rPr lang="en-US" sz="2400">
              <a:solidFill>
                <a:schemeClr val="tx2"/>
              </a:solidFill>
              <a:latin typeface="Noto Sans" panose="020B0502040504020204" pitchFamily="34"/>
              <a:ea typeface="Noto Sans" panose="020B0502040504020204" pitchFamily="34"/>
              <a:cs typeface="Noto Sans" panose="020B0502040504020204" pitchFamily="34"/>
            </a:rPr>
            <a:t>Housing education and home-management skills</a:t>
          </a:r>
        </a:p>
      </dgm:t>
    </dgm:pt>
    <dgm:pt modelId="{A0861D36-3F79-4F41-9769-FDF226803814}" type="parTrans" cxnId="{C67A544C-01A8-40E9-AC76-94D72B448E0A}">
      <dgm:prSet/>
      <dgm:spPr/>
      <dgm:t>
        <a:bodyPr/>
        <a:lstStyle/>
        <a:p>
          <a:endParaRPr lang="en-US"/>
        </a:p>
      </dgm:t>
    </dgm:pt>
    <dgm:pt modelId="{29448B1D-9DF3-4328-9737-6A1641F083C3}" type="sibTrans" cxnId="{C67A544C-01A8-40E9-AC76-94D72B448E0A}">
      <dgm:prSet/>
      <dgm:spPr/>
      <dgm:t>
        <a:bodyPr/>
        <a:lstStyle/>
        <a:p>
          <a:endParaRPr lang="en-US"/>
        </a:p>
      </dgm:t>
    </dgm:pt>
    <dgm:pt modelId="{A0F63E50-3131-4718-A18F-6A5751DE5984}">
      <dgm:prSet custT="1"/>
      <dgm:spPr/>
      <dgm:t>
        <a:bodyPr/>
        <a:lstStyle/>
        <a:p>
          <a:r>
            <a:rPr lang="en-US" sz="2400">
              <a:solidFill>
                <a:schemeClr val="tx2"/>
              </a:solidFill>
              <a:latin typeface="Noto Sans" panose="020B0502040504020204" pitchFamily="34"/>
              <a:ea typeface="Noto Sans" panose="020B0502040504020204" pitchFamily="34"/>
              <a:cs typeface="Noto Sans" panose="020B0502040504020204" pitchFamily="34"/>
            </a:rPr>
            <a:t>Health education</a:t>
          </a:r>
        </a:p>
      </dgm:t>
    </dgm:pt>
    <dgm:pt modelId="{8BBB081B-80F1-45CA-BC4C-A47EC2E57258}" type="parTrans" cxnId="{7ABCD0EA-800B-44CF-B3EF-A7A5175BD97F}">
      <dgm:prSet/>
      <dgm:spPr/>
      <dgm:t>
        <a:bodyPr/>
        <a:lstStyle/>
        <a:p>
          <a:endParaRPr lang="en-US"/>
        </a:p>
      </dgm:t>
    </dgm:pt>
    <dgm:pt modelId="{BD6DF13E-CD3B-45D6-AE9B-4D66178FAC89}" type="sibTrans" cxnId="{7ABCD0EA-800B-44CF-B3EF-A7A5175BD97F}">
      <dgm:prSet/>
      <dgm:spPr/>
      <dgm:t>
        <a:bodyPr/>
        <a:lstStyle/>
        <a:p>
          <a:endParaRPr lang="en-US"/>
        </a:p>
      </dgm:t>
    </dgm:pt>
    <dgm:pt modelId="{FD03E86C-5406-4ACB-BFE2-EDA2F15FAFF8}">
      <dgm:prSet custT="1"/>
      <dgm:spPr/>
      <dgm:t>
        <a:bodyPr/>
        <a:lstStyle/>
        <a:p>
          <a:r>
            <a:rPr lang="en-US" sz="2400">
              <a:solidFill>
                <a:schemeClr val="tx2"/>
              </a:solidFill>
              <a:latin typeface="Noto Sans" panose="020B0502040504020204" pitchFamily="34"/>
              <a:ea typeface="Noto Sans" panose="020B0502040504020204" pitchFamily="34"/>
              <a:cs typeface="Noto Sans" panose="020B0502040504020204" pitchFamily="34"/>
            </a:rPr>
            <a:t>Transitional housing</a:t>
          </a:r>
        </a:p>
      </dgm:t>
    </dgm:pt>
    <dgm:pt modelId="{F9493EC0-66A4-404D-8D5F-3C4EC5E2E07C}" type="parTrans" cxnId="{646006D2-FECB-47AC-A4A9-1E147322116A}">
      <dgm:prSet/>
      <dgm:spPr/>
      <dgm:t>
        <a:bodyPr/>
        <a:lstStyle/>
        <a:p>
          <a:endParaRPr lang="en-US"/>
        </a:p>
      </dgm:t>
    </dgm:pt>
    <dgm:pt modelId="{B4A5A371-A5CC-403A-9497-50C71A5BF6A2}" type="sibTrans" cxnId="{646006D2-FECB-47AC-A4A9-1E147322116A}">
      <dgm:prSet/>
      <dgm:spPr/>
      <dgm:t>
        <a:bodyPr/>
        <a:lstStyle/>
        <a:p>
          <a:endParaRPr lang="en-US"/>
        </a:p>
      </dgm:t>
    </dgm:pt>
    <dgm:pt modelId="{8EBD180A-19B6-489E-9446-DC40CCC6949C}" type="pres">
      <dgm:prSet presAssocID="{21DD9F74-9B2C-44FA-90D2-A06B44F30DF7}" presName="root" presStyleCnt="0">
        <dgm:presLayoutVars>
          <dgm:dir/>
          <dgm:resizeHandles val="exact"/>
        </dgm:presLayoutVars>
      </dgm:prSet>
      <dgm:spPr/>
    </dgm:pt>
    <dgm:pt modelId="{9FEDF951-CF31-410A-8546-9565D4B3E183}" type="pres">
      <dgm:prSet presAssocID="{DCE596FB-07D9-40FE-BE73-978AF7818A19}" presName="compNode" presStyleCnt="0"/>
      <dgm:spPr/>
    </dgm:pt>
    <dgm:pt modelId="{0C47ECB2-E141-4AAF-9F17-76C9FEC58A3E}" type="pres">
      <dgm:prSet presAssocID="{DCE596FB-07D9-40FE-BE73-978AF7818A19}" presName="bgRect" presStyleLbl="bgShp" presStyleIdx="0" presStyleCnt="5"/>
      <dgm:spPr/>
    </dgm:pt>
    <dgm:pt modelId="{8CA7F1AC-3A99-4B58-BC07-E9FC4FC8B697}" type="pres">
      <dgm:prSet presAssocID="{DCE596FB-07D9-40FE-BE73-978AF7818A1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E63FB2F0-19E2-4C59-9225-542396CDB94A}" type="pres">
      <dgm:prSet presAssocID="{DCE596FB-07D9-40FE-BE73-978AF7818A19}" presName="spaceRect" presStyleCnt="0"/>
      <dgm:spPr/>
    </dgm:pt>
    <dgm:pt modelId="{C9A2533B-41A2-4F3B-9F0E-5797A8802E1F}" type="pres">
      <dgm:prSet presAssocID="{DCE596FB-07D9-40FE-BE73-978AF7818A19}" presName="parTx" presStyleLbl="revTx" presStyleIdx="0" presStyleCnt="5">
        <dgm:presLayoutVars>
          <dgm:chMax val="0"/>
          <dgm:chPref val="0"/>
        </dgm:presLayoutVars>
      </dgm:prSet>
      <dgm:spPr/>
    </dgm:pt>
    <dgm:pt modelId="{0201A040-AF03-4DE4-B7C8-92893F6703B5}" type="pres">
      <dgm:prSet presAssocID="{6CF8FDBF-F96E-4633-B02A-B467572A7CE2}" presName="sibTrans" presStyleCnt="0"/>
      <dgm:spPr/>
    </dgm:pt>
    <dgm:pt modelId="{C6D75839-A0AB-4699-B7E7-95898FC99253}" type="pres">
      <dgm:prSet presAssocID="{5F4D4970-EBC1-4814-A5D9-AC02C037EEA7}" presName="compNode" presStyleCnt="0"/>
      <dgm:spPr/>
    </dgm:pt>
    <dgm:pt modelId="{72C5E2C0-66D0-45BE-B43F-F6FC96B31697}" type="pres">
      <dgm:prSet presAssocID="{5F4D4970-EBC1-4814-A5D9-AC02C037EEA7}" presName="bgRect" presStyleLbl="bgShp" presStyleIdx="1" presStyleCnt="5"/>
      <dgm:spPr/>
    </dgm:pt>
    <dgm:pt modelId="{AEE6DD61-9A60-4A58-9DEA-B2268142F6A7}" type="pres">
      <dgm:prSet presAssocID="{5F4D4970-EBC1-4814-A5D9-AC02C037EEA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iefcase"/>
        </a:ext>
      </dgm:extLst>
    </dgm:pt>
    <dgm:pt modelId="{6DF9E83E-852A-4D3E-BDAE-443E5BBADC34}" type="pres">
      <dgm:prSet presAssocID="{5F4D4970-EBC1-4814-A5D9-AC02C037EEA7}" presName="spaceRect" presStyleCnt="0"/>
      <dgm:spPr/>
    </dgm:pt>
    <dgm:pt modelId="{1716E621-2641-458C-BF8C-BBF770818F17}" type="pres">
      <dgm:prSet presAssocID="{5F4D4970-EBC1-4814-A5D9-AC02C037EEA7}" presName="parTx" presStyleLbl="revTx" presStyleIdx="1" presStyleCnt="5">
        <dgm:presLayoutVars>
          <dgm:chMax val="0"/>
          <dgm:chPref val="0"/>
        </dgm:presLayoutVars>
      </dgm:prSet>
      <dgm:spPr/>
    </dgm:pt>
    <dgm:pt modelId="{6A3D1285-DD52-49FE-8172-284D7F59D9C0}" type="pres">
      <dgm:prSet presAssocID="{D9C617F3-D137-47FB-812C-0A2B3934B13B}" presName="sibTrans" presStyleCnt="0"/>
      <dgm:spPr/>
    </dgm:pt>
    <dgm:pt modelId="{42620BEC-B89E-402C-88C0-33AB5F5550F6}" type="pres">
      <dgm:prSet presAssocID="{8C922310-64CD-4E34-8CB2-6BD3460C5E61}" presName="compNode" presStyleCnt="0"/>
      <dgm:spPr/>
    </dgm:pt>
    <dgm:pt modelId="{2288AC4A-F60B-4444-BE56-49CF797FE4BF}" type="pres">
      <dgm:prSet presAssocID="{8C922310-64CD-4E34-8CB2-6BD3460C5E61}" presName="bgRect" presStyleLbl="bgShp" presStyleIdx="2" presStyleCnt="5"/>
      <dgm:spPr/>
    </dgm:pt>
    <dgm:pt modelId="{56B0A838-40C5-4084-A958-ECE539CC815B}" type="pres">
      <dgm:prSet presAssocID="{8C922310-64CD-4E34-8CB2-6BD3460C5E6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F94FD1CF-E5CF-412B-ABD8-96C9B33EFBC0}" type="pres">
      <dgm:prSet presAssocID="{8C922310-64CD-4E34-8CB2-6BD3460C5E61}" presName="spaceRect" presStyleCnt="0"/>
      <dgm:spPr/>
    </dgm:pt>
    <dgm:pt modelId="{39C4B0EB-7837-46B1-BF61-CF55089660BD}" type="pres">
      <dgm:prSet presAssocID="{8C922310-64CD-4E34-8CB2-6BD3460C5E61}" presName="parTx" presStyleLbl="revTx" presStyleIdx="2" presStyleCnt="5">
        <dgm:presLayoutVars>
          <dgm:chMax val="0"/>
          <dgm:chPref val="0"/>
        </dgm:presLayoutVars>
      </dgm:prSet>
      <dgm:spPr/>
    </dgm:pt>
    <dgm:pt modelId="{C7FBB4C4-74A3-4D8F-9CA8-420B2FE302CE}" type="pres">
      <dgm:prSet presAssocID="{29448B1D-9DF3-4328-9737-6A1641F083C3}" presName="sibTrans" presStyleCnt="0"/>
      <dgm:spPr/>
    </dgm:pt>
    <dgm:pt modelId="{6E04C58C-F65A-4462-837C-DEEC5BF1CC1C}" type="pres">
      <dgm:prSet presAssocID="{A0F63E50-3131-4718-A18F-6A5751DE5984}" presName="compNode" presStyleCnt="0"/>
      <dgm:spPr/>
    </dgm:pt>
    <dgm:pt modelId="{C9F2F2CC-0F82-4028-B16B-D18361B3D3F3}" type="pres">
      <dgm:prSet presAssocID="{A0F63E50-3131-4718-A18F-6A5751DE5984}" presName="bgRect" presStyleLbl="bgShp" presStyleIdx="3" presStyleCnt="5"/>
      <dgm:spPr/>
    </dgm:pt>
    <dgm:pt modelId="{D2297C0D-F5D4-4585-8E69-E150C88E6ABD}" type="pres">
      <dgm:prSet presAssocID="{A0F63E50-3131-4718-A18F-6A5751DE598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CAADEC73-0136-4DE4-BEAE-5EF0E69CFCFE}" type="pres">
      <dgm:prSet presAssocID="{A0F63E50-3131-4718-A18F-6A5751DE5984}" presName="spaceRect" presStyleCnt="0"/>
      <dgm:spPr/>
    </dgm:pt>
    <dgm:pt modelId="{E7066581-869E-4601-B6B8-01366265FE85}" type="pres">
      <dgm:prSet presAssocID="{A0F63E50-3131-4718-A18F-6A5751DE5984}" presName="parTx" presStyleLbl="revTx" presStyleIdx="3" presStyleCnt="5">
        <dgm:presLayoutVars>
          <dgm:chMax val="0"/>
          <dgm:chPref val="0"/>
        </dgm:presLayoutVars>
      </dgm:prSet>
      <dgm:spPr/>
    </dgm:pt>
    <dgm:pt modelId="{6AC43733-A121-498D-9AA0-C2B7D058D9BF}" type="pres">
      <dgm:prSet presAssocID="{BD6DF13E-CD3B-45D6-AE9B-4D66178FAC89}" presName="sibTrans" presStyleCnt="0"/>
      <dgm:spPr/>
    </dgm:pt>
    <dgm:pt modelId="{D860E761-6E4B-4EDB-95AF-32806E758907}" type="pres">
      <dgm:prSet presAssocID="{FD03E86C-5406-4ACB-BFE2-EDA2F15FAFF8}" presName="compNode" presStyleCnt="0"/>
      <dgm:spPr/>
    </dgm:pt>
    <dgm:pt modelId="{60B25096-3FA4-44BB-B2DD-7A4861AE3A00}" type="pres">
      <dgm:prSet presAssocID="{FD03E86C-5406-4ACB-BFE2-EDA2F15FAFF8}" presName="bgRect" presStyleLbl="bgShp" presStyleIdx="4" presStyleCnt="5"/>
      <dgm:spPr/>
    </dgm:pt>
    <dgm:pt modelId="{50D90525-2A93-40BE-9494-A0472820B69C}" type="pres">
      <dgm:prSet presAssocID="{FD03E86C-5406-4ACB-BFE2-EDA2F15FAFF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ome"/>
        </a:ext>
      </dgm:extLst>
    </dgm:pt>
    <dgm:pt modelId="{F7885D4F-C59A-40C9-8409-84B9A035D5D7}" type="pres">
      <dgm:prSet presAssocID="{FD03E86C-5406-4ACB-BFE2-EDA2F15FAFF8}" presName="spaceRect" presStyleCnt="0"/>
      <dgm:spPr/>
    </dgm:pt>
    <dgm:pt modelId="{202A7CF1-0FB9-45DF-AAD5-B6CD3FD863BD}" type="pres">
      <dgm:prSet presAssocID="{FD03E86C-5406-4ACB-BFE2-EDA2F15FAFF8}" presName="parTx" presStyleLbl="revTx" presStyleIdx="4" presStyleCnt="5">
        <dgm:presLayoutVars>
          <dgm:chMax val="0"/>
          <dgm:chPref val="0"/>
        </dgm:presLayoutVars>
      </dgm:prSet>
      <dgm:spPr/>
    </dgm:pt>
  </dgm:ptLst>
  <dgm:cxnLst>
    <dgm:cxn modelId="{EC3E7F05-921A-4256-A09C-33FBAD4CD740}" srcId="{21DD9F74-9B2C-44FA-90D2-A06B44F30DF7}" destId="{DCE596FB-07D9-40FE-BE73-978AF7818A19}" srcOrd="0" destOrd="0" parTransId="{05878E33-BDB4-4251-9EE2-62BD79B8CB04}" sibTransId="{6CF8FDBF-F96E-4633-B02A-B467572A7CE2}"/>
    <dgm:cxn modelId="{58DCC61F-4006-4551-84A0-51C3B1714A5B}" srcId="{21DD9F74-9B2C-44FA-90D2-A06B44F30DF7}" destId="{5F4D4970-EBC1-4814-A5D9-AC02C037EEA7}" srcOrd="1" destOrd="0" parTransId="{07ACAAE9-276D-4A99-A4C8-A30AF8F67F2D}" sibTransId="{D9C617F3-D137-47FB-812C-0A2B3934B13B}"/>
    <dgm:cxn modelId="{CB291721-AF41-4B4D-A7E8-870403004929}" type="presOf" srcId="{FD03E86C-5406-4ACB-BFE2-EDA2F15FAFF8}" destId="{202A7CF1-0FB9-45DF-AAD5-B6CD3FD863BD}" srcOrd="0" destOrd="0" presId="urn:microsoft.com/office/officeart/2018/2/layout/IconVerticalSolidList"/>
    <dgm:cxn modelId="{46DB8231-9075-4143-9BB1-C747CA2C362D}" type="presOf" srcId="{21DD9F74-9B2C-44FA-90D2-A06B44F30DF7}" destId="{8EBD180A-19B6-489E-9446-DC40CCC6949C}" srcOrd="0" destOrd="0" presId="urn:microsoft.com/office/officeart/2018/2/layout/IconVerticalSolidList"/>
    <dgm:cxn modelId="{516AB843-61C2-46FB-B2BC-30ECB0D8BC70}" type="presOf" srcId="{DCE596FB-07D9-40FE-BE73-978AF7818A19}" destId="{C9A2533B-41A2-4F3B-9F0E-5797A8802E1F}" srcOrd="0" destOrd="0" presId="urn:microsoft.com/office/officeart/2018/2/layout/IconVerticalSolidList"/>
    <dgm:cxn modelId="{C67A544C-01A8-40E9-AC76-94D72B448E0A}" srcId="{21DD9F74-9B2C-44FA-90D2-A06B44F30DF7}" destId="{8C922310-64CD-4E34-8CB2-6BD3460C5E61}" srcOrd="2" destOrd="0" parTransId="{A0861D36-3F79-4F41-9769-FDF226803814}" sibTransId="{29448B1D-9DF3-4328-9737-6A1641F083C3}"/>
    <dgm:cxn modelId="{BC9F904C-E054-470E-8576-32F886CD2B70}" type="presOf" srcId="{A0F63E50-3131-4718-A18F-6A5751DE5984}" destId="{E7066581-869E-4601-B6B8-01366265FE85}" srcOrd="0" destOrd="0" presId="urn:microsoft.com/office/officeart/2018/2/layout/IconVerticalSolidList"/>
    <dgm:cxn modelId="{3FACD8AD-B931-428B-82A9-31AD4E1DF46D}" type="presOf" srcId="{8C922310-64CD-4E34-8CB2-6BD3460C5E61}" destId="{39C4B0EB-7837-46B1-BF61-CF55089660BD}" srcOrd="0" destOrd="0" presId="urn:microsoft.com/office/officeart/2018/2/layout/IconVerticalSolidList"/>
    <dgm:cxn modelId="{EE8D62AE-6DF2-4182-A3BB-F199038C7FF1}" type="presOf" srcId="{5F4D4970-EBC1-4814-A5D9-AC02C037EEA7}" destId="{1716E621-2641-458C-BF8C-BBF770818F17}" srcOrd="0" destOrd="0" presId="urn:microsoft.com/office/officeart/2018/2/layout/IconVerticalSolidList"/>
    <dgm:cxn modelId="{646006D2-FECB-47AC-A4A9-1E147322116A}" srcId="{21DD9F74-9B2C-44FA-90D2-A06B44F30DF7}" destId="{FD03E86C-5406-4ACB-BFE2-EDA2F15FAFF8}" srcOrd="4" destOrd="0" parTransId="{F9493EC0-66A4-404D-8D5F-3C4EC5E2E07C}" sibTransId="{B4A5A371-A5CC-403A-9497-50C71A5BF6A2}"/>
    <dgm:cxn modelId="{7ABCD0EA-800B-44CF-B3EF-A7A5175BD97F}" srcId="{21DD9F74-9B2C-44FA-90D2-A06B44F30DF7}" destId="{A0F63E50-3131-4718-A18F-6A5751DE5984}" srcOrd="3" destOrd="0" parTransId="{8BBB081B-80F1-45CA-BC4C-A47EC2E57258}" sibTransId="{BD6DF13E-CD3B-45D6-AE9B-4D66178FAC89}"/>
    <dgm:cxn modelId="{56DDCC38-DA5A-4004-A86A-CB251A49E154}" type="presParOf" srcId="{8EBD180A-19B6-489E-9446-DC40CCC6949C}" destId="{9FEDF951-CF31-410A-8546-9565D4B3E183}" srcOrd="0" destOrd="0" presId="urn:microsoft.com/office/officeart/2018/2/layout/IconVerticalSolidList"/>
    <dgm:cxn modelId="{24D0EC3D-40FD-4908-814F-ACFE5D0EEC0B}" type="presParOf" srcId="{9FEDF951-CF31-410A-8546-9565D4B3E183}" destId="{0C47ECB2-E141-4AAF-9F17-76C9FEC58A3E}" srcOrd="0" destOrd="0" presId="urn:microsoft.com/office/officeart/2018/2/layout/IconVerticalSolidList"/>
    <dgm:cxn modelId="{F1573687-DEF2-4124-AF31-723D68859B11}" type="presParOf" srcId="{9FEDF951-CF31-410A-8546-9565D4B3E183}" destId="{8CA7F1AC-3A99-4B58-BC07-E9FC4FC8B697}" srcOrd="1" destOrd="0" presId="urn:microsoft.com/office/officeart/2018/2/layout/IconVerticalSolidList"/>
    <dgm:cxn modelId="{2A49D1DF-0939-403F-B08F-D652BC70177C}" type="presParOf" srcId="{9FEDF951-CF31-410A-8546-9565D4B3E183}" destId="{E63FB2F0-19E2-4C59-9225-542396CDB94A}" srcOrd="2" destOrd="0" presId="urn:microsoft.com/office/officeart/2018/2/layout/IconVerticalSolidList"/>
    <dgm:cxn modelId="{9C2A59C2-1DEA-4DB2-BEC6-39407344A1C6}" type="presParOf" srcId="{9FEDF951-CF31-410A-8546-9565D4B3E183}" destId="{C9A2533B-41A2-4F3B-9F0E-5797A8802E1F}" srcOrd="3" destOrd="0" presId="urn:microsoft.com/office/officeart/2018/2/layout/IconVerticalSolidList"/>
    <dgm:cxn modelId="{A73DF828-8364-4017-A80E-BA74A27241F3}" type="presParOf" srcId="{8EBD180A-19B6-489E-9446-DC40CCC6949C}" destId="{0201A040-AF03-4DE4-B7C8-92893F6703B5}" srcOrd="1" destOrd="0" presId="urn:microsoft.com/office/officeart/2018/2/layout/IconVerticalSolidList"/>
    <dgm:cxn modelId="{E7C82EE6-D190-4BCA-82EA-44B13EE92F1E}" type="presParOf" srcId="{8EBD180A-19B6-489E-9446-DC40CCC6949C}" destId="{C6D75839-A0AB-4699-B7E7-95898FC99253}" srcOrd="2" destOrd="0" presId="urn:microsoft.com/office/officeart/2018/2/layout/IconVerticalSolidList"/>
    <dgm:cxn modelId="{DF4FCBA5-508B-4A44-A75C-A845BFA7504B}" type="presParOf" srcId="{C6D75839-A0AB-4699-B7E7-95898FC99253}" destId="{72C5E2C0-66D0-45BE-B43F-F6FC96B31697}" srcOrd="0" destOrd="0" presId="urn:microsoft.com/office/officeart/2018/2/layout/IconVerticalSolidList"/>
    <dgm:cxn modelId="{3945EE31-37C2-4E5A-8E3F-9B377A928BF9}" type="presParOf" srcId="{C6D75839-A0AB-4699-B7E7-95898FC99253}" destId="{AEE6DD61-9A60-4A58-9DEA-B2268142F6A7}" srcOrd="1" destOrd="0" presId="urn:microsoft.com/office/officeart/2018/2/layout/IconVerticalSolidList"/>
    <dgm:cxn modelId="{8B0DBCAE-1620-4F2B-BD66-25424CADA844}" type="presParOf" srcId="{C6D75839-A0AB-4699-B7E7-95898FC99253}" destId="{6DF9E83E-852A-4D3E-BDAE-443E5BBADC34}" srcOrd="2" destOrd="0" presId="urn:microsoft.com/office/officeart/2018/2/layout/IconVerticalSolidList"/>
    <dgm:cxn modelId="{1E83F068-785A-4D5F-978E-D0FCB07FB2E8}" type="presParOf" srcId="{C6D75839-A0AB-4699-B7E7-95898FC99253}" destId="{1716E621-2641-458C-BF8C-BBF770818F17}" srcOrd="3" destOrd="0" presId="urn:microsoft.com/office/officeart/2018/2/layout/IconVerticalSolidList"/>
    <dgm:cxn modelId="{FEF17213-35EF-433C-87D6-DDF3E96FE735}" type="presParOf" srcId="{8EBD180A-19B6-489E-9446-DC40CCC6949C}" destId="{6A3D1285-DD52-49FE-8172-284D7F59D9C0}" srcOrd="3" destOrd="0" presId="urn:microsoft.com/office/officeart/2018/2/layout/IconVerticalSolidList"/>
    <dgm:cxn modelId="{9DA357C7-C53F-4C92-8127-A75DFA134DFB}" type="presParOf" srcId="{8EBD180A-19B6-489E-9446-DC40CCC6949C}" destId="{42620BEC-B89E-402C-88C0-33AB5F5550F6}" srcOrd="4" destOrd="0" presId="urn:microsoft.com/office/officeart/2018/2/layout/IconVerticalSolidList"/>
    <dgm:cxn modelId="{3675F199-2A0F-4706-8878-6B0AF0A93645}" type="presParOf" srcId="{42620BEC-B89E-402C-88C0-33AB5F5550F6}" destId="{2288AC4A-F60B-4444-BE56-49CF797FE4BF}" srcOrd="0" destOrd="0" presId="urn:microsoft.com/office/officeart/2018/2/layout/IconVerticalSolidList"/>
    <dgm:cxn modelId="{821BD9CB-14C9-4A70-8FE4-EE16E0B99F22}" type="presParOf" srcId="{42620BEC-B89E-402C-88C0-33AB5F5550F6}" destId="{56B0A838-40C5-4084-A958-ECE539CC815B}" srcOrd="1" destOrd="0" presId="urn:microsoft.com/office/officeart/2018/2/layout/IconVerticalSolidList"/>
    <dgm:cxn modelId="{5B2CDBDD-DA6E-4DDA-B1BC-1D23EF93BFE2}" type="presParOf" srcId="{42620BEC-B89E-402C-88C0-33AB5F5550F6}" destId="{F94FD1CF-E5CF-412B-ABD8-96C9B33EFBC0}" srcOrd="2" destOrd="0" presId="urn:microsoft.com/office/officeart/2018/2/layout/IconVerticalSolidList"/>
    <dgm:cxn modelId="{9809C370-2720-4AF3-A5A7-D55DED17F542}" type="presParOf" srcId="{42620BEC-B89E-402C-88C0-33AB5F5550F6}" destId="{39C4B0EB-7837-46B1-BF61-CF55089660BD}" srcOrd="3" destOrd="0" presId="urn:microsoft.com/office/officeart/2018/2/layout/IconVerticalSolidList"/>
    <dgm:cxn modelId="{816DDD81-BD44-4FF6-BCC0-5E203712966C}" type="presParOf" srcId="{8EBD180A-19B6-489E-9446-DC40CCC6949C}" destId="{C7FBB4C4-74A3-4D8F-9CA8-420B2FE302CE}" srcOrd="5" destOrd="0" presId="urn:microsoft.com/office/officeart/2018/2/layout/IconVerticalSolidList"/>
    <dgm:cxn modelId="{73ACED8F-EF0A-4F50-9F6E-E20FF1FB92BC}" type="presParOf" srcId="{8EBD180A-19B6-489E-9446-DC40CCC6949C}" destId="{6E04C58C-F65A-4462-837C-DEEC5BF1CC1C}" srcOrd="6" destOrd="0" presId="urn:microsoft.com/office/officeart/2018/2/layout/IconVerticalSolidList"/>
    <dgm:cxn modelId="{B1DDFE87-2D43-4846-A665-B895E2C19F48}" type="presParOf" srcId="{6E04C58C-F65A-4462-837C-DEEC5BF1CC1C}" destId="{C9F2F2CC-0F82-4028-B16B-D18361B3D3F3}" srcOrd="0" destOrd="0" presId="urn:microsoft.com/office/officeart/2018/2/layout/IconVerticalSolidList"/>
    <dgm:cxn modelId="{4A96177B-08F8-40EA-9FB0-BAE154DC1195}" type="presParOf" srcId="{6E04C58C-F65A-4462-837C-DEEC5BF1CC1C}" destId="{D2297C0D-F5D4-4585-8E69-E150C88E6ABD}" srcOrd="1" destOrd="0" presId="urn:microsoft.com/office/officeart/2018/2/layout/IconVerticalSolidList"/>
    <dgm:cxn modelId="{FCA79AE4-EFBE-446E-8313-95C42D36EE01}" type="presParOf" srcId="{6E04C58C-F65A-4462-837C-DEEC5BF1CC1C}" destId="{CAADEC73-0136-4DE4-BEAE-5EF0E69CFCFE}" srcOrd="2" destOrd="0" presId="urn:microsoft.com/office/officeart/2018/2/layout/IconVerticalSolidList"/>
    <dgm:cxn modelId="{DA56C574-2F2C-4026-A88B-41DD17B7529D}" type="presParOf" srcId="{6E04C58C-F65A-4462-837C-DEEC5BF1CC1C}" destId="{E7066581-869E-4601-B6B8-01366265FE85}" srcOrd="3" destOrd="0" presId="urn:microsoft.com/office/officeart/2018/2/layout/IconVerticalSolidList"/>
    <dgm:cxn modelId="{5475196A-1CA5-4275-AB71-020CD0BFF6E5}" type="presParOf" srcId="{8EBD180A-19B6-489E-9446-DC40CCC6949C}" destId="{6AC43733-A121-498D-9AA0-C2B7D058D9BF}" srcOrd="7" destOrd="0" presId="urn:microsoft.com/office/officeart/2018/2/layout/IconVerticalSolidList"/>
    <dgm:cxn modelId="{0958DB79-1009-43EB-83E5-3F9181A07217}" type="presParOf" srcId="{8EBD180A-19B6-489E-9446-DC40CCC6949C}" destId="{D860E761-6E4B-4EDB-95AF-32806E758907}" srcOrd="8" destOrd="0" presId="urn:microsoft.com/office/officeart/2018/2/layout/IconVerticalSolidList"/>
    <dgm:cxn modelId="{8F534988-A223-4F42-A8CB-3263A53439A3}" type="presParOf" srcId="{D860E761-6E4B-4EDB-95AF-32806E758907}" destId="{60B25096-3FA4-44BB-B2DD-7A4861AE3A00}" srcOrd="0" destOrd="0" presId="urn:microsoft.com/office/officeart/2018/2/layout/IconVerticalSolidList"/>
    <dgm:cxn modelId="{676339AB-70D5-4B2A-A181-AB41F2302F4A}" type="presParOf" srcId="{D860E761-6E4B-4EDB-95AF-32806E758907}" destId="{50D90525-2A93-40BE-9494-A0472820B69C}" srcOrd="1" destOrd="0" presId="urn:microsoft.com/office/officeart/2018/2/layout/IconVerticalSolidList"/>
    <dgm:cxn modelId="{8F22A79E-355D-4023-990B-71936FF48A82}" type="presParOf" srcId="{D860E761-6E4B-4EDB-95AF-32806E758907}" destId="{F7885D4F-C59A-40C9-8409-84B9A035D5D7}" srcOrd="2" destOrd="0" presId="urn:microsoft.com/office/officeart/2018/2/layout/IconVerticalSolidList"/>
    <dgm:cxn modelId="{C9865D91-0DC4-4C4B-B85C-3A38F885839E}" type="presParOf" srcId="{D860E761-6E4B-4EDB-95AF-32806E758907}" destId="{202A7CF1-0FB9-45DF-AAD5-B6CD3FD863B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E0050-4028-1249-BB5F-A7B3B1793F00}">
      <dsp:nvSpPr>
        <dsp:cNvPr id="0" name=""/>
        <dsp:cNvSpPr/>
      </dsp:nvSpPr>
      <dsp:spPr>
        <a:xfrm>
          <a:off x="0" y="0"/>
          <a:ext cx="1337854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E56D0A-9786-B24D-8CA3-B04B34046941}">
      <dsp:nvSpPr>
        <dsp:cNvPr id="0" name=""/>
        <dsp:cNvSpPr/>
      </dsp:nvSpPr>
      <dsp:spPr>
        <a:xfrm>
          <a:off x="0" y="0"/>
          <a:ext cx="13378542" cy="1480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0" kern="1200" dirty="0">
              <a:solidFill>
                <a:schemeClr val="tx2"/>
              </a:solidFill>
              <a:latin typeface="Noto Sans" panose="020B0502040504020204" pitchFamily="34"/>
              <a:ea typeface="Noto Sans" panose="020B0502040504020204" pitchFamily="34"/>
              <a:cs typeface="Noto Sans" panose="020B0502040504020204" pitchFamily="34"/>
            </a:rPr>
            <a:t>More than 23,000 children will age out of the US foster care system every year.</a:t>
          </a:r>
          <a:endParaRPr lang="en-US" sz="3200" kern="1200" dirty="0">
            <a:solidFill>
              <a:schemeClr val="tx2"/>
            </a:solidFill>
            <a:latin typeface="Noto Sans" panose="020B0502040504020204" pitchFamily="34"/>
            <a:ea typeface="Noto Sans" panose="020B0502040504020204" pitchFamily="34"/>
            <a:cs typeface="Noto Sans" panose="020B0502040504020204" pitchFamily="34"/>
          </a:endParaRPr>
        </a:p>
      </dsp:txBody>
      <dsp:txXfrm>
        <a:off x="0" y="0"/>
        <a:ext cx="13378542" cy="1480619"/>
      </dsp:txXfrm>
    </dsp:sp>
    <dsp:sp modelId="{157D4F25-0C9F-3242-839C-02813EC3E17E}">
      <dsp:nvSpPr>
        <dsp:cNvPr id="0" name=""/>
        <dsp:cNvSpPr/>
      </dsp:nvSpPr>
      <dsp:spPr>
        <a:xfrm>
          <a:off x="0" y="1480619"/>
          <a:ext cx="1337854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C25B2A-5065-AC4E-B4D6-16E77FAD26E7}">
      <dsp:nvSpPr>
        <dsp:cNvPr id="0" name=""/>
        <dsp:cNvSpPr/>
      </dsp:nvSpPr>
      <dsp:spPr>
        <a:xfrm>
          <a:off x="0" y="1480619"/>
          <a:ext cx="13378542" cy="1480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0" kern="1200" dirty="0">
              <a:solidFill>
                <a:schemeClr val="tx2"/>
              </a:solidFill>
              <a:latin typeface="Noto Sans" panose="020B0502040504020204" pitchFamily="34"/>
              <a:ea typeface="Noto Sans" panose="020B0502040504020204" pitchFamily="34"/>
              <a:cs typeface="Noto Sans" panose="020B0502040504020204" pitchFamily="34"/>
            </a:rPr>
            <a:t>After reaching the age of 18, 20% of the children who were in foster care will become instantly homeless.</a:t>
          </a:r>
          <a:endParaRPr lang="en-US" sz="3200" kern="1200" dirty="0">
            <a:solidFill>
              <a:schemeClr val="tx2"/>
            </a:solidFill>
            <a:latin typeface="Noto Sans" panose="020B0502040504020204" pitchFamily="34"/>
            <a:ea typeface="Noto Sans" panose="020B0502040504020204" pitchFamily="34"/>
            <a:cs typeface="Noto Sans" panose="020B0502040504020204" pitchFamily="34"/>
          </a:endParaRPr>
        </a:p>
      </dsp:txBody>
      <dsp:txXfrm>
        <a:off x="0" y="1480619"/>
        <a:ext cx="13378542" cy="1480619"/>
      </dsp:txXfrm>
    </dsp:sp>
    <dsp:sp modelId="{270BC93E-06E4-3346-92A4-BAEEC5F81AAF}">
      <dsp:nvSpPr>
        <dsp:cNvPr id="0" name=""/>
        <dsp:cNvSpPr/>
      </dsp:nvSpPr>
      <dsp:spPr>
        <a:xfrm>
          <a:off x="0" y="2961238"/>
          <a:ext cx="1337854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B9A411-96E8-A841-A9EC-1F0D07E80C07}">
      <dsp:nvSpPr>
        <dsp:cNvPr id="0" name=""/>
        <dsp:cNvSpPr/>
      </dsp:nvSpPr>
      <dsp:spPr>
        <a:xfrm>
          <a:off x="0" y="2961238"/>
          <a:ext cx="13378542" cy="1480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0" kern="1200" dirty="0">
              <a:solidFill>
                <a:schemeClr val="tx2"/>
              </a:solidFill>
              <a:latin typeface="Noto Sans" panose="020B0502040504020204" pitchFamily="34"/>
              <a:ea typeface="Noto Sans" panose="020B0502040504020204" pitchFamily="34"/>
              <a:cs typeface="Noto Sans" panose="020B0502040504020204" pitchFamily="34"/>
            </a:rPr>
            <a:t>Only 1 out of every 2 foster kids who age out of the system will have some form of gainful employment by the age of 24.</a:t>
          </a:r>
          <a:endParaRPr lang="en-US" sz="3200" kern="1200" dirty="0">
            <a:solidFill>
              <a:schemeClr val="tx2"/>
            </a:solidFill>
            <a:latin typeface="Noto Sans" panose="020B0502040504020204" pitchFamily="34"/>
            <a:ea typeface="Noto Sans" panose="020B0502040504020204" pitchFamily="34"/>
            <a:cs typeface="Noto Sans" panose="020B0502040504020204" pitchFamily="34"/>
          </a:endParaRPr>
        </a:p>
      </dsp:txBody>
      <dsp:txXfrm>
        <a:off x="0" y="2961238"/>
        <a:ext cx="13378542" cy="1480619"/>
      </dsp:txXfrm>
    </dsp:sp>
    <dsp:sp modelId="{D9FFA7B1-3565-9348-B049-1CDC88DDCDD0}">
      <dsp:nvSpPr>
        <dsp:cNvPr id="0" name=""/>
        <dsp:cNvSpPr/>
      </dsp:nvSpPr>
      <dsp:spPr>
        <a:xfrm>
          <a:off x="0" y="4441857"/>
          <a:ext cx="1337854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57D8AC-2314-D046-9A2D-DBB44C731D13}">
      <dsp:nvSpPr>
        <dsp:cNvPr id="0" name=""/>
        <dsp:cNvSpPr/>
      </dsp:nvSpPr>
      <dsp:spPr>
        <a:xfrm>
          <a:off x="0" y="4441857"/>
          <a:ext cx="13378542" cy="1480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solidFill>
                <a:schemeClr val="tx2"/>
              </a:solidFill>
              <a:latin typeface="Noto Sans" panose="020B0502040504020204" pitchFamily="34"/>
              <a:ea typeface="Noto Sans" panose="020B0502040504020204" pitchFamily="34"/>
              <a:cs typeface="Noto Sans" panose="020B0502040504020204" pitchFamily="34"/>
            </a:rPr>
            <a:t>7 out of 10 girls who age out of the foster care system will become pregnant before the age of 21.</a:t>
          </a:r>
        </a:p>
      </dsp:txBody>
      <dsp:txXfrm>
        <a:off x="0" y="4441857"/>
        <a:ext cx="13378542" cy="1480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A0D49-1040-2D41-88E7-C10235A52372}">
      <dsp:nvSpPr>
        <dsp:cNvPr id="0" name=""/>
        <dsp:cNvSpPr/>
      </dsp:nvSpPr>
      <dsp:spPr>
        <a:xfrm>
          <a:off x="3919" y="1941013"/>
          <a:ext cx="2798519" cy="17770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13AFA9-BF3A-5740-A72A-EB4521B32DAC}">
      <dsp:nvSpPr>
        <dsp:cNvPr id="0" name=""/>
        <dsp:cNvSpPr/>
      </dsp:nvSpPr>
      <dsp:spPr>
        <a:xfrm>
          <a:off x="314866" y="2236412"/>
          <a:ext cx="2798519" cy="17770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Noto Sans" panose="020B0502040504020204" pitchFamily="34"/>
              <a:ea typeface="Noto Sans" panose="020B0502040504020204" pitchFamily="34"/>
              <a:cs typeface="Noto Sans" panose="020B0502040504020204" pitchFamily="34"/>
            </a:rPr>
            <a:t>Children with disabilities are twice as likely to age out of the foster care system.</a:t>
          </a:r>
        </a:p>
      </dsp:txBody>
      <dsp:txXfrm>
        <a:off x="366914" y="2288460"/>
        <a:ext cx="2694423" cy="1672963"/>
      </dsp:txXfrm>
    </dsp:sp>
    <dsp:sp modelId="{389A877B-D753-CE49-8883-E4CE4705BEAE}">
      <dsp:nvSpPr>
        <dsp:cNvPr id="0" name=""/>
        <dsp:cNvSpPr/>
      </dsp:nvSpPr>
      <dsp:spPr>
        <a:xfrm>
          <a:off x="3424332" y="1941013"/>
          <a:ext cx="2798519" cy="17770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A80C00-206E-6442-8A7D-E39650A1EC45}">
      <dsp:nvSpPr>
        <dsp:cNvPr id="0" name=""/>
        <dsp:cNvSpPr/>
      </dsp:nvSpPr>
      <dsp:spPr>
        <a:xfrm>
          <a:off x="3735278" y="2236412"/>
          <a:ext cx="2798519" cy="17770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Noto Sans" panose="020B0502040504020204" pitchFamily="34"/>
              <a:ea typeface="Noto Sans" panose="020B0502040504020204" pitchFamily="34"/>
              <a:cs typeface="Noto Sans" panose="020B0502040504020204" pitchFamily="34"/>
            </a:rPr>
            <a:t>Youth who enter the system after the age of 12 years are more likely to age out of care.</a:t>
          </a:r>
        </a:p>
      </dsp:txBody>
      <dsp:txXfrm>
        <a:off x="3787326" y="2288460"/>
        <a:ext cx="2694423" cy="1672963"/>
      </dsp:txXfrm>
    </dsp:sp>
    <dsp:sp modelId="{0FDDF91D-ED04-974E-85D9-C42D4FF11117}">
      <dsp:nvSpPr>
        <dsp:cNvPr id="0" name=""/>
        <dsp:cNvSpPr/>
      </dsp:nvSpPr>
      <dsp:spPr>
        <a:xfrm>
          <a:off x="6844744" y="1941013"/>
          <a:ext cx="2798519" cy="17770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F87EB9-8DF6-BD43-9D9B-67600E3B8671}">
      <dsp:nvSpPr>
        <dsp:cNvPr id="0" name=""/>
        <dsp:cNvSpPr/>
      </dsp:nvSpPr>
      <dsp:spPr>
        <a:xfrm>
          <a:off x="7155691" y="2236412"/>
          <a:ext cx="2798519" cy="17770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Noto Sans" panose="020B0502040504020204" pitchFamily="34"/>
              <a:ea typeface="Noto Sans" panose="020B0502040504020204" pitchFamily="34"/>
              <a:cs typeface="Noto Sans" panose="020B0502040504020204" pitchFamily="34"/>
            </a:rPr>
            <a:t>The percentage of children who age out of the foster care system and still suffer from the direct effects of PTSD: 25%.</a:t>
          </a:r>
        </a:p>
      </dsp:txBody>
      <dsp:txXfrm>
        <a:off x="7207739" y="2288460"/>
        <a:ext cx="2694423" cy="1672963"/>
      </dsp:txXfrm>
    </dsp:sp>
    <dsp:sp modelId="{2AC0C0D4-D994-8F43-8EE7-C5EE10CFB82E}">
      <dsp:nvSpPr>
        <dsp:cNvPr id="0" name=""/>
        <dsp:cNvSpPr/>
      </dsp:nvSpPr>
      <dsp:spPr>
        <a:xfrm>
          <a:off x="10265157" y="1941013"/>
          <a:ext cx="2798519" cy="17770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63E564-2EB6-4840-BEC6-06BCC0DCF1EB}">
      <dsp:nvSpPr>
        <dsp:cNvPr id="0" name=""/>
        <dsp:cNvSpPr/>
      </dsp:nvSpPr>
      <dsp:spPr>
        <a:xfrm>
          <a:off x="10576104" y="2236412"/>
          <a:ext cx="2798519" cy="17770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Noto Sans" panose="020B0502040504020204" pitchFamily="34"/>
              <a:ea typeface="Noto Sans" panose="020B0502040504020204" pitchFamily="34"/>
              <a:cs typeface="Noto Sans" panose="020B0502040504020204" pitchFamily="34"/>
            </a:rPr>
            <a:t>There is less than a 3% chance for children who have aged out of foster care to earn a college degree at any point in their life.</a:t>
          </a:r>
        </a:p>
      </dsp:txBody>
      <dsp:txXfrm>
        <a:off x="10628152" y="2288460"/>
        <a:ext cx="2694423" cy="16729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F882F-8716-BD4E-98AA-7467D06EF2DD}">
      <dsp:nvSpPr>
        <dsp:cNvPr id="0" name=""/>
        <dsp:cNvSpPr/>
      </dsp:nvSpPr>
      <dsp:spPr>
        <a:xfrm>
          <a:off x="0" y="2616"/>
          <a:ext cx="4816275" cy="114408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Noto Sans" panose="020B0502040504020204" pitchFamily="34"/>
              <a:ea typeface="Noto Sans" panose="020B0502040504020204" pitchFamily="34"/>
              <a:cs typeface="Noto Sans" panose="020B0502040504020204" pitchFamily="34"/>
            </a:rPr>
            <a:t>Adolescents in FC often have fragmented care</a:t>
          </a:r>
        </a:p>
      </dsp:txBody>
      <dsp:txXfrm>
        <a:off x="55850" y="58466"/>
        <a:ext cx="4704575" cy="1032387"/>
      </dsp:txXfrm>
    </dsp:sp>
    <dsp:sp modelId="{C5FF869C-0555-BC4F-93FD-02E7A8D91DAB}">
      <dsp:nvSpPr>
        <dsp:cNvPr id="0" name=""/>
        <dsp:cNvSpPr/>
      </dsp:nvSpPr>
      <dsp:spPr>
        <a:xfrm rot="5400000">
          <a:off x="8639774" y="-2505182"/>
          <a:ext cx="915269" cy="8562267"/>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solidFill>
                <a:schemeClr val="tx2"/>
              </a:solidFill>
              <a:latin typeface="Noto Sans" panose="020B0502040504020204" pitchFamily="34"/>
              <a:ea typeface="Noto Sans" panose="020B0502040504020204" pitchFamily="34"/>
              <a:cs typeface="Noto Sans" panose="020B0502040504020204" pitchFamily="34"/>
            </a:rPr>
            <a:t>Recognize signs and symptoms of trauma</a:t>
          </a:r>
        </a:p>
        <a:p>
          <a:pPr marL="228600" lvl="1" indent="-228600" algn="l" defTabSz="933450">
            <a:lnSpc>
              <a:spcPct val="90000"/>
            </a:lnSpc>
            <a:spcBef>
              <a:spcPct val="0"/>
            </a:spcBef>
            <a:spcAft>
              <a:spcPct val="15000"/>
            </a:spcAft>
            <a:buChar char="•"/>
          </a:pPr>
          <a:r>
            <a:rPr lang="en-US" sz="2100" kern="1200" dirty="0">
              <a:solidFill>
                <a:schemeClr val="tx2"/>
              </a:solidFill>
              <a:latin typeface="Noto Sans" panose="020B0502040504020204" pitchFamily="34"/>
              <a:ea typeface="Noto Sans" panose="020B0502040504020204" pitchFamily="34"/>
              <a:cs typeface="Noto Sans" panose="020B0502040504020204" pitchFamily="34"/>
            </a:rPr>
            <a:t>Do not understand the needs of youth in FC</a:t>
          </a:r>
        </a:p>
      </dsp:txBody>
      <dsp:txXfrm rot="-5400000">
        <a:off x="4816275" y="1362997"/>
        <a:ext cx="8517587" cy="825909"/>
      </dsp:txXfrm>
    </dsp:sp>
    <dsp:sp modelId="{561F7B6E-2D2A-F841-9D0B-AF1AD60E7659}">
      <dsp:nvSpPr>
        <dsp:cNvPr id="0" name=""/>
        <dsp:cNvSpPr/>
      </dsp:nvSpPr>
      <dsp:spPr>
        <a:xfrm>
          <a:off x="0" y="1203908"/>
          <a:ext cx="4816275" cy="114408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Noto Sans" panose="020B0502040504020204" pitchFamily="34"/>
              <a:ea typeface="Noto Sans" panose="020B0502040504020204" pitchFamily="34"/>
              <a:cs typeface="Noto Sans" panose="020B0502040504020204" pitchFamily="34"/>
            </a:rPr>
            <a:t>Healthcare providers do not…</a:t>
          </a:r>
        </a:p>
      </dsp:txBody>
      <dsp:txXfrm>
        <a:off x="55850" y="1259758"/>
        <a:ext cx="4704575" cy="1032387"/>
      </dsp:txXfrm>
    </dsp:sp>
    <dsp:sp modelId="{40E05D81-765E-AE40-BD16-146B930DE868}">
      <dsp:nvSpPr>
        <dsp:cNvPr id="0" name=""/>
        <dsp:cNvSpPr/>
      </dsp:nvSpPr>
      <dsp:spPr>
        <a:xfrm>
          <a:off x="0" y="2405199"/>
          <a:ext cx="4816275" cy="114408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Noto Sans" panose="020B0502040504020204" pitchFamily="34"/>
              <a:ea typeface="Noto Sans" panose="020B0502040504020204" pitchFamily="34"/>
              <a:cs typeface="Noto Sans" panose="020B0502040504020204" pitchFamily="34"/>
            </a:rPr>
            <a:t>Foster parents are often given limiting training for caring for youth in FC</a:t>
          </a:r>
        </a:p>
      </dsp:txBody>
      <dsp:txXfrm>
        <a:off x="55850" y="2461049"/>
        <a:ext cx="4704575" cy="1032387"/>
      </dsp:txXfrm>
    </dsp:sp>
    <dsp:sp modelId="{CAC12DE4-6AA3-D340-B4FD-987502CDC421}">
      <dsp:nvSpPr>
        <dsp:cNvPr id="0" name=""/>
        <dsp:cNvSpPr/>
      </dsp:nvSpPr>
      <dsp:spPr>
        <a:xfrm>
          <a:off x="0" y="3606490"/>
          <a:ext cx="4816275" cy="114408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Noto Sans" panose="020B0502040504020204" pitchFamily="34"/>
              <a:ea typeface="Noto Sans" panose="020B0502040504020204" pitchFamily="34"/>
              <a:cs typeface="Noto Sans" panose="020B0502040504020204" pitchFamily="34"/>
            </a:rPr>
            <a:t>Youth can be very guarded and mistrusting making it difficult to engage in treatment and services</a:t>
          </a:r>
        </a:p>
      </dsp:txBody>
      <dsp:txXfrm>
        <a:off x="55850" y="3662340"/>
        <a:ext cx="4704575" cy="1032387"/>
      </dsp:txXfrm>
    </dsp:sp>
    <dsp:sp modelId="{0434C6AB-A903-6640-AD0B-59E0D376D76B}">
      <dsp:nvSpPr>
        <dsp:cNvPr id="0" name=""/>
        <dsp:cNvSpPr/>
      </dsp:nvSpPr>
      <dsp:spPr>
        <a:xfrm>
          <a:off x="0" y="4807782"/>
          <a:ext cx="4816275" cy="114408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Noto Sans" panose="020B0502040504020204" pitchFamily="34"/>
              <a:ea typeface="Noto Sans" panose="020B0502040504020204" pitchFamily="34"/>
              <a:cs typeface="Noto Sans" panose="020B0502040504020204" pitchFamily="34"/>
            </a:rPr>
            <a:t>Limited access often to services, especially mental health services for youth in FC</a:t>
          </a:r>
        </a:p>
      </dsp:txBody>
      <dsp:txXfrm>
        <a:off x="55850" y="4863632"/>
        <a:ext cx="4704575" cy="1032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7ECB2-E141-4AAF-9F17-76C9FEC58A3E}">
      <dsp:nvSpPr>
        <dsp:cNvPr id="0" name=""/>
        <dsp:cNvSpPr/>
      </dsp:nvSpPr>
      <dsp:spPr>
        <a:xfrm>
          <a:off x="0" y="4651"/>
          <a:ext cx="13378542" cy="9908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A7F1AC-3A99-4B58-BC07-E9FC4FC8B697}">
      <dsp:nvSpPr>
        <dsp:cNvPr id="0" name=""/>
        <dsp:cNvSpPr/>
      </dsp:nvSpPr>
      <dsp:spPr>
        <a:xfrm>
          <a:off x="299736" y="227596"/>
          <a:ext cx="544975" cy="5449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A2533B-41A2-4F3B-9F0E-5797A8802E1F}">
      <dsp:nvSpPr>
        <dsp:cNvPr id="0" name=""/>
        <dsp:cNvSpPr/>
      </dsp:nvSpPr>
      <dsp:spPr>
        <a:xfrm>
          <a:off x="1144447" y="4651"/>
          <a:ext cx="12234095" cy="990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66" tIns="104866" rIns="104866" bIns="104866"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solidFill>
              <a:latin typeface="Noto Sans" panose="020B0502040504020204" pitchFamily="34"/>
              <a:ea typeface="Noto Sans" panose="020B0502040504020204" pitchFamily="34"/>
              <a:cs typeface="Noto Sans" panose="020B0502040504020204" pitchFamily="34"/>
            </a:rPr>
            <a:t>Academic support </a:t>
          </a:r>
        </a:p>
      </dsp:txBody>
      <dsp:txXfrm>
        <a:off x="1144447" y="4651"/>
        <a:ext cx="12234095" cy="990863"/>
      </dsp:txXfrm>
    </dsp:sp>
    <dsp:sp modelId="{72C5E2C0-66D0-45BE-B43F-F6FC96B31697}">
      <dsp:nvSpPr>
        <dsp:cNvPr id="0" name=""/>
        <dsp:cNvSpPr/>
      </dsp:nvSpPr>
      <dsp:spPr>
        <a:xfrm>
          <a:off x="0" y="1243231"/>
          <a:ext cx="13378542" cy="9908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E6DD61-9A60-4A58-9DEA-B2268142F6A7}">
      <dsp:nvSpPr>
        <dsp:cNvPr id="0" name=""/>
        <dsp:cNvSpPr/>
      </dsp:nvSpPr>
      <dsp:spPr>
        <a:xfrm>
          <a:off x="299736" y="1466175"/>
          <a:ext cx="544975" cy="5449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16E621-2641-458C-BF8C-BBF770818F17}">
      <dsp:nvSpPr>
        <dsp:cNvPr id="0" name=""/>
        <dsp:cNvSpPr/>
      </dsp:nvSpPr>
      <dsp:spPr>
        <a:xfrm>
          <a:off x="1144447" y="1243231"/>
          <a:ext cx="12234095" cy="990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66" tIns="104866" rIns="104866" bIns="104866"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2"/>
              </a:solidFill>
              <a:latin typeface="Noto Sans" panose="020B0502040504020204" pitchFamily="34"/>
              <a:ea typeface="Noto Sans" panose="020B0502040504020204" pitchFamily="34"/>
              <a:cs typeface="Noto Sans" panose="020B0502040504020204" pitchFamily="34"/>
            </a:rPr>
            <a:t>Career preparation</a:t>
          </a:r>
        </a:p>
      </dsp:txBody>
      <dsp:txXfrm>
        <a:off x="1144447" y="1243231"/>
        <a:ext cx="12234095" cy="990863"/>
      </dsp:txXfrm>
    </dsp:sp>
    <dsp:sp modelId="{2288AC4A-F60B-4444-BE56-49CF797FE4BF}">
      <dsp:nvSpPr>
        <dsp:cNvPr id="0" name=""/>
        <dsp:cNvSpPr/>
      </dsp:nvSpPr>
      <dsp:spPr>
        <a:xfrm>
          <a:off x="0" y="2481811"/>
          <a:ext cx="13378542" cy="9908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B0A838-40C5-4084-A958-ECE539CC815B}">
      <dsp:nvSpPr>
        <dsp:cNvPr id="0" name=""/>
        <dsp:cNvSpPr/>
      </dsp:nvSpPr>
      <dsp:spPr>
        <a:xfrm>
          <a:off x="299736" y="2704755"/>
          <a:ext cx="544975" cy="5449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C4B0EB-7837-46B1-BF61-CF55089660BD}">
      <dsp:nvSpPr>
        <dsp:cNvPr id="0" name=""/>
        <dsp:cNvSpPr/>
      </dsp:nvSpPr>
      <dsp:spPr>
        <a:xfrm>
          <a:off x="1144447" y="2481811"/>
          <a:ext cx="12234095" cy="990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66" tIns="104866" rIns="104866" bIns="104866"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2"/>
              </a:solidFill>
              <a:latin typeface="Noto Sans" panose="020B0502040504020204" pitchFamily="34"/>
              <a:ea typeface="Noto Sans" panose="020B0502040504020204" pitchFamily="34"/>
              <a:cs typeface="Noto Sans" panose="020B0502040504020204" pitchFamily="34"/>
            </a:rPr>
            <a:t>Housing education and home-management skills</a:t>
          </a:r>
        </a:p>
      </dsp:txBody>
      <dsp:txXfrm>
        <a:off x="1144447" y="2481811"/>
        <a:ext cx="12234095" cy="990863"/>
      </dsp:txXfrm>
    </dsp:sp>
    <dsp:sp modelId="{C9F2F2CC-0F82-4028-B16B-D18361B3D3F3}">
      <dsp:nvSpPr>
        <dsp:cNvPr id="0" name=""/>
        <dsp:cNvSpPr/>
      </dsp:nvSpPr>
      <dsp:spPr>
        <a:xfrm>
          <a:off x="0" y="3720390"/>
          <a:ext cx="13378542" cy="9908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297C0D-F5D4-4585-8E69-E150C88E6ABD}">
      <dsp:nvSpPr>
        <dsp:cNvPr id="0" name=""/>
        <dsp:cNvSpPr/>
      </dsp:nvSpPr>
      <dsp:spPr>
        <a:xfrm>
          <a:off x="299736" y="3943335"/>
          <a:ext cx="544975" cy="5449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066581-869E-4601-B6B8-01366265FE85}">
      <dsp:nvSpPr>
        <dsp:cNvPr id="0" name=""/>
        <dsp:cNvSpPr/>
      </dsp:nvSpPr>
      <dsp:spPr>
        <a:xfrm>
          <a:off x="1144447" y="3720390"/>
          <a:ext cx="12234095" cy="990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66" tIns="104866" rIns="104866" bIns="104866"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2"/>
              </a:solidFill>
              <a:latin typeface="Noto Sans" panose="020B0502040504020204" pitchFamily="34"/>
              <a:ea typeface="Noto Sans" panose="020B0502040504020204" pitchFamily="34"/>
              <a:cs typeface="Noto Sans" panose="020B0502040504020204" pitchFamily="34"/>
            </a:rPr>
            <a:t>Health education</a:t>
          </a:r>
        </a:p>
      </dsp:txBody>
      <dsp:txXfrm>
        <a:off x="1144447" y="3720390"/>
        <a:ext cx="12234095" cy="990863"/>
      </dsp:txXfrm>
    </dsp:sp>
    <dsp:sp modelId="{60B25096-3FA4-44BB-B2DD-7A4861AE3A00}">
      <dsp:nvSpPr>
        <dsp:cNvPr id="0" name=""/>
        <dsp:cNvSpPr/>
      </dsp:nvSpPr>
      <dsp:spPr>
        <a:xfrm>
          <a:off x="0" y="4958970"/>
          <a:ext cx="13378542" cy="9908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D90525-2A93-40BE-9494-A0472820B69C}">
      <dsp:nvSpPr>
        <dsp:cNvPr id="0" name=""/>
        <dsp:cNvSpPr/>
      </dsp:nvSpPr>
      <dsp:spPr>
        <a:xfrm>
          <a:off x="299736" y="5181914"/>
          <a:ext cx="544975" cy="5449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2A7CF1-0FB9-45DF-AAD5-B6CD3FD863BD}">
      <dsp:nvSpPr>
        <dsp:cNvPr id="0" name=""/>
        <dsp:cNvSpPr/>
      </dsp:nvSpPr>
      <dsp:spPr>
        <a:xfrm>
          <a:off x="1144447" y="4958970"/>
          <a:ext cx="12234095" cy="990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66" tIns="104866" rIns="104866" bIns="104866"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2"/>
              </a:solidFill>
              <a:latin typeface="Noto Sans" panose="020B0502040504020204" pitchFamily="34"/>
              <a:ea typeface="Noto Sans" panose="020B0502040504020204" pitchFamily="34"/>
              <a:cs typeface="Noto Sans" panose="020B0502040504020204" pitchFamily="34"/>
            </a:rPr>
            <a:t>Transitional housing</a:t>
          </a:r>
        </a:p>
      </dsp:txBody>
      <dsp:txXfrm>
        <a:off x="1144447" y="4958970"/>
        <a:ext cx="12234095" cy="99086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777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spc="-38" dirty="0">
                <a:solidFill>
                  <a:srgbClr val="272525"/>
                </a:solidFill>
                <a:latin typeface="Source Sans Pro" pitchFamily="34" charset="0"/>
                <a:ea typeface="Source Sans Pro" pitchFamily="34" charset="-122"/>
                <a:cs typeface="Source Sans Pro" pitchFamily="34" charset="-120"/>
              </a:rPr>
              <a:t>This presentation aims to equip social workers, foster parents, and policymakers with the knowledge and tools needed to support youth transitioning out of foster care.</a:t>
            </a:r>
            <a:endParaRPr lang="en-US" sz="1200" dirty="0"/>
          </a:p>
          <a:p>
            <a:endParaRPr lang="en-US" dirty="0"/>
          </a:p>
          <a:p>
            <a:endParaRPr lang="en-US" dirty="0"/>
          </a:p>
        </p:txBody>
      </p:sp>
    </p:spTree>
    <p:extLst>
      <p:ext uri="{BB962C8B-B14F-4D97-AF65-F5344CB8AC3E}">
        <p14:creationId xmlns:p14="http://schemas.microsoft.com/office/powerpoint/2010/main" val="3396256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200" dirty="0">
                <a:solidFill>
                  <a:srgbClr val="C9C2C0"/>
                </a:solidFill>
                <a:latin typeface="Gelasio" pitchFamily="34" charset="0"/>
                <a:ea typeface="Gelasio" pitchFamily="34" charset="-122"/>
                <a:cs typeface="Gelasio" pitchFamily="34" charset="-120"/>
              </a:rPr>
              <a:t>Connect youth with mentors and role models who can provide guidance, support, and encouragement during their transition.</a:t>
            </a:r>
            <a:endParaRPr lang="en-US"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sz="1200" dirty="0">
                <a:solidFill>
                  <a:srgbClr val="C9C2C0"/>
                </a:solidFill>
                <a:latin typeface="Gelasio" pitchFamily="34" charset="0"/>
                <a:ea typeface="Gelasio" pitchFamily="34" charset="-122"/>
                <a:cs typeface="Gelasio" pitchFamily="34" charset="-120"/>
              </a:rPr>
              <a:t>Facilitate the creation of peer support groups where youth can connect with others who have shared experiences and build a sense of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9C2C0"/>
                </a:solidFill>
                <a:latin typeface="Gelasio" pitchFamily="34" charset="0"/>
                <a:cs typeface="Gelasio" pitchFamily="34" charset="-120"/>
              </a:rPr>
              <a:t>3. </a:t>
            </a:r>
            <a:r>
              <a:rPr lang="en-US" sz="1200" dirty="0">
                <a:solidFill>
                  <a:srgbClr val="C9C2C0"/>
                </a:solidFill>
                <a:latin typeface="Gelasio" pitchFamily="34" charset="0"/>
                <a:ea typeface="Gelasio" pitchFamily="34" charset="-122"/>
                <a:cs typeface="Gelasio" pitchFamily="34" charset="-120"/>
              </a:rPr>
              <a:t>Connect youth with local non-profits, government programs, counseling services, and other community resources to access essential support.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p:txBody>
      </p:sp>
    </p:spTree>
    <p:extLst>
      <p:ext uri="{BB962C8B-B14F-4D97-AF65-F5344CB8AC3E}">
        <p14:creationId xmlns:p14="http://schemas.microsoft.com/office/powerpoint/2010/main" val="1214793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9C2C0"/>
                </a:solidFill>
                <a:latin typeface="Gelasio" pitchFamily="34" charset="0"/>
                <a:ea typeface="Gelasio" pitchFamily="34" charset="-122"/>
                <a:cs typeface="Gelasio" pitchFamily="34" charset="-120"/>
              </a:rPr>
              <a:t>Collaboration</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9C2C0"/>
                </a:solidFill>
                <a:latin typeface="Gelasio" pitchFamily="34" charset="0"/>
                <a:ea typeface="Gelasio" pitchFamily="34" charset="-122"/>
                <a:cs typeface="Gelasio" pitchFamily="34" charset="-120"/>
              </a:rPr>
              <a:t>Successful transitions require collaboration between youth, social workers, foster parents, and community partners to provide comprehensive support and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9C2C0"/>
                </a:solidFill>
                <a:latin typeface="Gelasio" pitchFamily="34" charset="0"/>
                <a:ea typeface="Gelasio" pitchFamily="34" charset="-122"/>
                <a:cs typeface="Gelasio" pitchFamily="34" charset="-120"/>
              </a:rPr>
              <a:t>Advocacy</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9C2C0"/>
                </a:solidFill>
                <a:latin typeface="Gelasio" pitchFamily="34" charset="0"/>
                <a:ea typeface="Gelasio" pitchFamily="34" charset="-122"/>
                <a:cs typeface="Gelasio" pitchFamily="34" charset="-120"/>
              </a:rPr>
              <a:t>Advocate for policies and programs that address the unique needs of youth aging out of foster care, including extended foster care, financial assistance, and mental health services.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9C2C0"/>
                </a:solidFill>
                <a:latin typeface="Gelasio" pitchFamily="34" charset="0"/>
                <a:ea typeface="Gelasio" pitchFamily="34" charset="-122"/>
                <a:cs typeface="Gelasio" pitchFamily="34" charset="-120"/>
              </a:rPr>
              <a:t>Empowerment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9C2C0"/>
                </a:solidFill>
                <a:latin typeface="Gelasio" pitchFamily="34" charset="0"/>
                <a:ea typeface="Gelasio" pitchFamily="34" charset="-122"/>
                <a:cs typeface="Gelasio" pitchFamily="34" charset="-120"/>
              </a:rPr>
              <a:t>Equip youth with the knowledge, skills, and resources to navigate their transition, build independence, and achieve their full potential.</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9C2C0"/>
                </a:solidFill>
                <a:latin typeface="Gelasio" pitchFamily="34" charset="0"/>
                <a:ea typeface="Gelasio" pitchFamily="34" charset="-122"/>
                <a:cs typeface="Gelasio" pitchFamily="34" charset="-120"/>
              </a:rPr>
              <a:t>We must continue to invest in programs and initiatives that support youth aging out of foster care, building a network of resources and opportunities that empower them to thrive in their new chapter. We must collaborate and advocate for policies that ensure their success and well-being.</a:t>
            </a:r>
            <a:endParaRPr lang="en-US" sz="1200"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US" sz="1200" kern="0" spc="-38" dirty="0">
                <a:solidFill>
                  <a:srgbClr val="272525"/>
                </a:solidFill>
                <a:latin typeface="Source Sans Pro" pitchFamily="34" charset="0"/>
                <a:ea typeface="Source Sans Pro" pitchFamily="34" charset="-122"/>
                <a:cs typeface="Source Sans Pro" pitchFamily="34" charset="-120"/>
              </a:rPr>
              <a:t>This means they are no longer under the legal responsibility of the foster care system, often with limited support.</a:t>
            </a:r>
          </a:p>
          <a:p>
            <a:r>
              <a:rPr lang="en-US" sz="1200" kern="0" spc="-38" dirty="0">
                <a:solidFill>
                  <a:srgbClr val="272525"/>
                </a:solidFill>
                <a:latin typeface="Source Sans Pro" pitchFamily="34" charset="0"/>
                <a:ea typeface="Source Sans Pro" pitchFamily="34" charset="-122"/>
                <a:cs typeface="Source Sans Pro" pitchFamily="34" charset="-120"/>
              </a:rPr>
              <a:t>This transition period necessitates proactive planning and tailored support services.</a:t>
            </a:r>
            <a:endParaRPr lang="en-US" b="1" dirty="0"/>
          </a:p>
          <a:p>
            <a:endParaRPr lang="en-US" dirty="0"/>
          </a:p>
        </p:txBody>
      </p:sp>
    </p:spTree>
    <p:extLst>
      <p:ext uri="{BB962C8B-B14F-4D97-AF65-F5344CB8AC3E}">
        <p14:creationId xmlns:p14="http://schemas.microsoft.com/office/powerpoint/2010/main" val="59830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current data on foster care is discouraging. But we can do better, which I will discuss later. </a:t>
            </a:r>
          </a:p>
          <a:p>
            <a:endParaRPr lang="en-US" dirty="0"/>
          </a:p>
        </p:txBody>
      </p:sp>
    </p:spTree>
    <p:extLst>
      <p:ext uri="{BB962C8B-B14F-4D97-AF65-F5344CB8AC3E}">
        <p14:creationId xmlns:p14="http://schemas.microsoft.com/office/powerpoint/2010/main" val="921974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makes a youth who ages out even more vulnerable. </a:t>
            </a:r>
          </a:p>
          <a:p>
            <a:endParaRPr lang="en-US" dirty="0"/>
          </a:p>
        </p:txBody>
      </p:sp>
    </p:spTree>
    <p:extLst>
      <p:ext uri="{BB962C8B-B14F-4D97-AF65-F5344CB8AC3E}">
        <p14:creationId xmlns:p14="http://schemas.microsoft.com/office/powerpoint/2010/main" val="2779458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 initial data once youth age out, the data gets even worse 2-4 years after aging out. This speaks to the lack of continued services among our youth. The further removed they are from care the worse their longer term outcomes becomes. </a:t>
            </a:r>
          </a:p>
          <a:p>
            <a:endParaRPr lang="en-US" dirty="0"/>
          </a:p>
        </p:txBody>
      </p:sp>
    </p:spTree>
    <p:extLst>
      <p:ext uri="{BB962C8B-B14F-4D97-AF65-F5344CB8AC3E}">
        <p14:creationId xmlns:p14="http://schemas.microsoft.com/office/powerpoint/2010/main" val="600945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Building a solid foundation for independent living is crucial. Focus on equipping youth with practical skills that empower them to navigate daily challenges and thrive.</a:t>
            </a:r>
          </a:p>
          <a:p>
            <a:pPr marL="228600" indent="-228600">
              <a:buAutoNum type="arabicPeriod"/>
            </a:pPr>
            <a:r>
              <a:rPr lang="en-US" sz="1200" dirty="0">
                <a:solidFill>
                  <a:srgbClr val="C9C2C0"/>
                </a:solidFill>
                <a:latin typeface="Gelasio" pitchFamily="34" charset="0"/>
                <a:ea typeface="Gelasio" pitchFamily="34" charset="-122"/>
                <a:cs typeface="Gelasio" pitchFamily="34" charset="-120"/>
              </a:rPr>
              <a:t>Budgeting basics, managing bank accounts, and understanding credit are vital for financial independence. Explore resources like online budgeting tools, credit counseling services, and financial literacy workshops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rgbClr val="C9C2C0"/>
                </a:solidFill>
                <a:latin typeface="Gelasio" pitchFamily="34" charset="0"/>
                <a:ea typeface="Gelasio" pitchFamily="34" charset="-122"/>
                <a:cs typeface="Gelasio" pitchFamily="34" charset="-120"/>
              </a:rPr>
              <a:t>Resume writing, interview skills, and networking strategies are essential for finding employment. Connect youth with career counseling, job training programs, and mentoring opportunities.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rgbClr val="C9C2C0"/>
                </a:solidFill>
                <a:latin typeface="Gelasio" pitchFamily="34" charset="0"/>
                <a:ea typeface="Gelasio" pitchFamily="34" charset="-122"/>
                <a:cs typeface="Gelasio" pitchFamily="34" charset="-120"/>
              </a:rPr>
              <a:t>Cooking, meal planning, and time management are critical for independent living. Provide opportunities for practical skill-building, such as cooking classes, time management workshops, and community resources.</a:t>
            </a:r>
            <a:endParaRPr lang="en-US" sz="12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rgbClr val="C9C2C0"/>
                </a:solidFill>
                <a:latin typeface="Gelasio" pitchFamily="34" charset="0"/>
                <a:ea typeface="Gelasio" pitchFamily="34" charset="-122"/>
                <a:cs typeface="Gelasio" pitchFamily="34" charset="-120"/>
              </a:rPr>
              <a:t>Access to legal aid, driver's license, social security card, birth certificate, and healthcare insurance are vital for navigating legal matters. Connect with legal advocacy organizations, government agencies, and community resources.</a:t>
            </a:r>
            <a:endParaRPr lang="en-US" sz="12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p>
          <a:p>
            <a:pPr marL="228600" indent="-228600">
              <a:buAutoNum type="arabicPeriod"/>
            </a:pPr>
            <a:endParaRPr lang="en-US" dirty="0"/>
          </a:p>
          <a:p>
            <a:endParaRPr lang="en-US" dirty="0"/>
          </a:p>
        </p:txBody>
      </p:sp>
    </p:spTree>
    <p:extLst>
      <p:ext uri="{BB962C8B-B14F-4D97-AF65-F5344CB8AC3E}">
        <p14:creationId xmlns:p14="http://schemas.microsoft.com/office/powerpoint/2010/main" val="2323523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marL="0" lvl="0" indent="0" algn="l" rtl="0">
              <a:spcBef>
                <a:spcPts val="0"/>
              </a:spcBef>
              <a:spcAft>
                <a:spcPts val="0"/>
              </a:spcAft>
              <a:buNone/>
            </a:pPr>
            <a:r>
              <a:rPr lang="en-US" dirty="0"/>
              <a:t>So what can we do?</a:t>
            </a:r>
          </a:p>
          <a:p>
            <a:pPr marL="0" lvl="0" indent="0" algn="l" rtl="0">
              <a:spcBef>
                <a:spcPts val="0"/>
              </a:spcBef>
              <a:spcAft>
                <a:spcPts val="0"/>
              </a:spcAft>
              <a:buNone/>
            </a:pPr>
            <a:r>
              <a:rPr lang="en-US" dirty="0"/>
              <a:t>There are certain aspects of transitioning that help to ensure a greater chance of success. </a:t>
            </a:r>
          </a:p>
          <a:p>
            <a:pPr marL="0" lvl="0" indent="0" algn="l" rtl="0">
              <a:spcBef>
                <a:spcPts val="0"/>
              </a:spcBef>
              <a:spcAft>
                <a:spcPts val="0"/>
              </a:spcAft>
              <a:buNone/>
            </a:pPr>
            <a:r>
              <a:rPr lang="en-US" dirty="0"/>
              <a:t>Academic support-including tutoring, study skills training, literacy training, and help accessing educational resources</a:t>
            </a:r>
          </a:p>
          <a:p>
            <a:pPr marL="457200" lvl="1" indent="0" algn="l" rtl="0">
              <a:spcBef>
                <a:spcPts val="0"/>
              </a:spcBef>
              <a:spcAft>
                <a:spcPts val="0"/>
              </a:spcAft>
              <a:buNone/>
            </a:pPr>
            <a:r>
              <a:rPr lang="en-US" dirty="0"/>
              <a:t>Career preparation-Vocational and career assessment </a:t>
            </a:r>
          </a:p>
          <a:p>
            <a:pPr marL="457200" lvl="1" indent="0" algn="l" rtl="0">
              <a:spcBef>
                <a:spcPts val="0"/>
              </a:spcBef>
              <a:spcAft>
                <a:spcPts val="0"/>
              </a:spcAft>
              <a:buNone/>
            </a:pPr>
            <a:r>
              <a:rPr lang="en-US" dirty="0"/>
              <a:t>Job-seeking and job-placement support</a:t>
            </a:r>
          </a:p>
          <a:p>
            <a:pPr marL="457200" lvl="1" indent="0" algn="l" rtl="0">
              <a:spcBef>
                <a:spcPts val="0"/>
              </a:spcBef>
              <a:spcAft>
                <a:spcPts val="0"/>
              </a:spcAft>
              <a:buNone/>
            </a:pPr>
            <a:r>
              <a:rPr lang="en-US" dirty="0"/>
              <a:t>Budgeting, financial management, and consumer-skills training and support</a:t>
            </a:r>
          </a:p>
          <a:p>
            <a:pPr marL="457200" lvl="1" indent="0" algn="l" rtl="0">
              <a:spcBef>
                <a:spcPts val="0"/>
              </a:spcBef>
              <a:spcAft>
                <a:spcPts val="0"/>
              </a:spcAft>
              <a:buNone/>
            </a:pPr>
            <a:r>
              <a:rPr lang="en-US" dirty="0"/>
              <a:t>Health education-including on topics such as family planning, sex education, healthy relationships, parenting, risk prevention, and substance use prevention </a:t>
            </a:r>
          </a:p>
          <a:p>
            <a:pPr marL="457200" lvl="1" indent="0" algn="l" rtl="0">
              <a:spcBef>
                <a:spcPts val="0"/>
              </a:spcBef>
              <a:spcAft>
                <a:spcPts val="0"/>
              </a:spcAft>
              <a:buNone/>
            </a:pPr>
            <a:r>
              <a:rPr lang="en-US" dirty="0"/>
              <a:t>Transitional housing-such as group homes, foster homes, or subsidized apartments, with gradually decreasing levels of supervision</a:t>
            </a:r>
          </a:p>
          <a:p>
            <a:endParaRPr lang="en-US" dirty="0"/>
          </a:p>
        </p:txBody>
      </p:sp>
    </p:spTree>
    <p:extLst>
      <p:ext uri="{BB962C8B-B14F-4D97-AF65-F5344CB8AC3E}">
        <p14:creationId xmlns:p14="http://schemas.microsoft.com/office/powerpoint/2010/main" val="142782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9C2C0"/>
                </a:solidFill>
                <a:latin typeface="Gelasio" pitchFamily="34" charset="0"/>
                <a:ea typeface="Gelasio" pitchFamily="34" charset="-122"/>
                <a:cs typeface="Gelasio" pitchFamily="34" charset="-120"/>
              </a:rPr>
              <a:t>For those who haven't completed high school, provide access to diploma programs, GED preparation classes, and alternative educational pathways.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9C2C0"/>
              </a:solidFill>
              <a:latin typeface="Gelasio" pitchFamily="34" charset="0"/>
              <a:cs typeface="Gelasio"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9C2C0"/>
                </a:solidFill>
                <a:latin typeface="Gelasio" pitchFamily="34" charset="0"/>
                <a:ea typeface="Gelasio" pitchFamily="34" charset="-122"/>
                <a:cs typeface="Gelasio" pitchFamily="34" charset="-120"/>
              </a:rPr>
              <a:t>Explore career-specific training programs, apprenticeships, and vocational schools to develop job-ready skills and enhance employment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9C2C0"/>
              </a:solidFill>
              <a:latin typeface="Gelasio" pitchFamily="34" charset="0"/>
              <a:cs typeface="Gelasio"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9C2C0"/>
                </a:solidFill>
                <a:latin typeface="Gelasio" pitchFamily="34" charset="0"/>
                <a:ea typeface="Gelasio" pitchFamily="34" charset="-122"/>
                <a:cs typeface="Gelasio" pitchFamily="34" charset="-120"/>
              </a:rPr>
              <a:t>Support youth in accessing college resources, financial aid, and scholarships to pursue higher education and broaden their horizons.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p:txBody>
      </p:sp>
    </p:spTree>
    <p:extLst>
      <p:ext uri="{BB962C8B-B14F-4D97-AF65-F5344CB8AC3E}">
        <p14:creationId xmlns:p14="http://schemas.microsoft.com/office/powerpoint/2010/main" val="4028591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jp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p:bg>
      <p:bgRef idx="1001">
        <a:schemeClr val="bg1"/>
      </p:bgRef>
    </p:bg>
    <p:spTree>
      <p:nvGrpSpPr>
        <p:cNvPr id="1" name=""/>
        <p:cNvGrpSpPr/>
        <p:nvPr/>
      </p:nvGrpSpPr>
      <p:grpSpPr>
        <a:xfrm>
          <a:off x="0" y="0"/>
          <a:ext cx="0" cy="0"/>
          <a:chOff x="0" y="0"/>
          <a:chExt cx="0" cy="0"/>
        </a:xfrm>
      </p:grpSpPr>
      <p:pic>
        <p:nvPicPr>
          <p:cNvPr id="2" name="Picture 1" descr="Graphical user interface, application&#10;&#10;Description automatically generated">
            <a:extLst>
              <a:ext uri="{FF2B5EF4-FFF2-40B4-BE49-F238E27FC236}">
                <a16:creationId xmlns:a16="http://schemas.microsoft.com/office/drawing/2014/main" id="{090F716A-8FB7-CFAE-2610-BA6C8B46A2D1}"/>
              </a:ext>
            </a:extLst>
          </p:cNvPr>
          <p:cNvPicPr>
            <a:picLocks noChangeAspect="1"/>
          </p:cNvPicPr>
          <p:nvPr userDrawn="1"/>
        </p:nvPicPr>
        <p:blipFill rotWithShape="1">
          <a:blip r:embed="rId2"/>
          <a:srcRect t="12401" r="6930"/>
          <a:stretch/>
        </p:blipFill>
        <p:spPr>
          <a:xfrm>
            <a:off x="10415568" y="7537837"/>
            <a:ext cx="3681104" cy="692951"/>
          </a:xfrm>
          <a:prstGeom prst="rect">
            <a:avLst/>
          </a:prstGeom>
        </p:spPr>
      </p:pic>
      <p:sp>
        <p:nvSpPr>
          <p:cNvPr id="3" name="Rectangle 2">
            <a:extLst>
              <a:ext uri="{FF2B5EF4-FFF2-40B4-BE49-F238E27FC236}">
                <a16:creationId xmlns:a16="http://schemas.microsoft.com/office/drawing/2014/main" id="{4C59C5FD-EF49-347C-D9BC-D90447683CBB}"/>
              </a:ext>
            </a:extLst>
          </p:cNvPr>
          <p:cNvSpPr/>
          <p:nvPr userDrawn="1"/>
        </p:nvSpPr>
        <p:spPr>
          <a:xfrm>
            <a:off x="0" y="0"/>
            <a:ext cx="187569" cy="8229600"/>
          </a:xfrm>
          <a:prstGeom prst="rect">
            <a:avLst/>
          </a:prstGeom>
          <a:solidFill>
            <a:srgbClr val="1B75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2AC90B1-E984-89BF-5515-1A697FD72DA6}"/>
              </a:ext>
            </a:extLst>
          </p:cNvPr>
          <p:cNvSpPr/>
          <p:nvPr userDrawn="1"/>
        </p:nvSpPr>
        <p:spPr>
          <a:xfrm>
            <a:off x="-1" y="-23447"/>
            <a:ext cx="187569" cy="1430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94856BA-5D14-A4C3-2298-018725722075}"/>
              </a:ext>
            </a:extLst>
          </p:cNvPr>
          <p:cNvSpPr>
            <a:spLocks noGrp="1"/>
          </p:cNvSpPr>
          <p:nvPr>
            <p:ph type="title"/>
          </p:nvPr>
        </p:nvSpPr>
        <p:spPr>
          <a:xfrm>
            <a:off x="838200" y="203751"/>
            <a:ext cx="13378542" cy="1336890"/>
          </a:xfrm>
          <a:prstGeom prst="rect">
            <a:avLst/>
          </a:prstGeom>
        </p:spPr>
        <p:txBody>
          <a:bodyPr/>
          <a:lstStyle>
            <a:lvl1pPr algn="l">
              <a:defRPr>
                <a:solidFill>
                  <a:schemeClr val="tx2"/>
                </a:solidFill>
                <a:latin typeface="Noto Sans" panose="020B0502040504020204" pitchFamily="34"/>
                <a:ea typeface="Noto Sans" panose="020B0502040504020204" pitchFamily="34"/>
                <a:cs typeface="Noto Sans" panose="020B0502040504020204" pitchFamily="34"/>
              </a:defRPr>
            </a:lvl1pPr>
          </a:lstStyle>
          <a:p>
            <a:r>
              <a:rPr lang="en-US" dirty="0"/>
              <a:t>Click to edit Master title style</a:t>
            </a:r>
          </a:p>
        </p:txBody>
      </p:sp>
      <p:sp>
        <p:nvSpPr>
          <p:cNvPr id="6" name="Content Placeholder 2">
            <a:extLst>
              <a:ext uri="{FF2B5EF4-FFF2-40B4-BE49-F238E27FC236}">
                <a16:creationId xmlns:a16="http://schemas.microsoft.com/office/drawing/2014/main" id="{2CDC83AC-9C1B-A72C-EEEF-79280F47EB2C}"/>
              </a:ext>
            </a:extLst>
          </p:cNvPr>
          <p:cNvSpPr>
            <a:spLocks noGrp="1"/>
          </p:cNvSpPr>
          <p:nvPr>
            <p:ph idx="1"/>
          </p:nvPr>
        </p:nvSpPr>
        <p:spPr>
          <a:xfrm>
            <a:off x="838199" y="1774371"/>
            <a:ext cx="13378543" cy="5954486"/>
          </a:xfrm>
          <a:prstGeom prst="rect">
            <a:avLst/>
          </a:prstGeom>
        </p:spPr>
        <p:txBody>
          <a:bodyPr/>
          <a:lstStyle>
            <a:lvl1pPr>
              <a:defRPr>
                <a:solidFill>
                  <a:schemeClr val="tx2"/>
                </a:solidFill>
                <a:latin typeface="Noto Sans" panose="020B0502040504020204" pitchFamily="34"/>
                <a:ea typeface="Noto Sans" panose="020B0502040504020204" pitchFamily="34"/>
                <a:cs typeface="Noto Sans" panose="020B0502040504020204" pitchFamily="34"/>
              </a:defRPr>
            </a:lvl1pPr>
            <a:lvl2pPr>
              <a:defRPr>
                <a:solidFill>
                  <a:schemeClr val="tx2"/>
                </a:solidFill>
                <a:latin typeface="Noto Sans" panose="020B0502040504020204" pitchFamily="34"/>
                <a:ea typeface="Noto Sans" panose="020B0502040504020204" pitchFamily="34"/>
                <a:cs typeface="Noto Sans" panose="020B0502040504020204" pitchFamily="34"/>
              </a:defRPr>
            </a:lvl2pPr>
            <a:lvl3pPr>
              <a:defRPr>
                <a:solidFill>
                  <a:schemeClr val="tx2"/>
                </a:solidFill>
                <a:latin typeface="Noto Sans" panose="020B0502040504020204" pitchFamily="34"/>
                <a:ea typeface="Noto Sans" panose="020B0502040504020204" pitchFamily="34"/>
                <a:cs typeface="Noto Sans" panose="020B0502040504020204" pitchFamily="34"/>
              </a:defRPr>
            </a:lvl3pPr>
            <a:lvl4pPr>
              <a:defRPr>
                <a:solidFill>
                  <a:schemeClr val="tx2"/>
                </a:solidFill>
                <a:latin typeface="Noto Sans" panose="020B0502040504020204" pitchFamily="34"/>
                <a:ea typeface="Noto Sans" panose="020B0502040504020204" pitchFamily="34"/>
                <a:cs typeface="Noto Sans" panose="020B0502040504020204" pitchFamily="34"/>
              </a:defRPr>
            </a:lvl4pPr>
            <a:lvl5pPr>
              <a:defRPr>
                <a:solidFill>
                  <a:schemeClr val="tx2"/>
                </a:solidFill>
                <a:latin typeface="Noto Sans" panose="020B0502040504020204" pitchFamily="34"/>
                <a:ea typeface="Noto Sans" panose="020B0502040504020204" pitchFamily="34"/>
                <a:cs typeface="Noto Sans" panose="020B0502040504020204"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588A-490B-6644-A573-B147EDD113E0}"/>
              </a:ext>
            </a:extLst>
          </p:cNvPr>
          <p:cNvSpPr>
            <a:spLocks noGrp="1"/>
          </p:cNvSpPr>
          <p:nvPr>
            <p:ph type="ctrTitle"/>
          </p:nvPr>
        </p:nvSpPr>
        <p:spPr>
          <a:xfrm>
            <a:off x="4484535" y="1334909"/>
            <a:ext cx="9008828" cy="2865120"/>
          </a:xfrm>
        </p:spPr>
        <p:txBody>
          <a:bodyPr anchor="b">
            <a:normAutofit/>
          </a:bodyPr>
          <a:lstStyle>
            <a:lvl1pPr algn="l">
              <a:defRPr sz="5760">
                <a:solidFill>
                  <a:schemeClr val="tx2"/>
                </a:solidFill>
                <a:latin typeface="Noto Sans" panose="020B0502040504020204" pitchFamily="34" charset="0"/>
                <a:ea typeface="Noto Sans" panose="020B0502040504020204" pitchFamily="34" charset="0"/>
                <a:cs typeface="Noto Sans" panose="020B05020405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865DB5A-2B8D-2C40-93CC-754C2E8C7DC9}"/>
              </a:ext>
            </a:extLst>
          </p:cNvPr>
          <p:cNvSpPr>
            <a:spLocks noGrp="1"/>
          </p:cNvSpPr>
          <p:nvPr>
            <p:ph type="subTitle" idx="1"/>
          </p:nvPr>
        </p:nvSpPr>
        <p:spPr>
          <a:xfrm>
            <a:off x="4484535" y="4310519"/>
            <a:ext cx="9008828" cy="1986914"/>
          </a:xfrm>
        </p:spPr>
        <p:txBody>
          <a:bodyPr>
            <a:normAutofit/>
          </a:bodyPr>
          <a:lstStyle>
            <a:lvl1pPr marL="0" indent="0" algn="l">
              <a:buNone/>
              <a:defRPr sz="2880">
                <a:solidFill>
                  <a:schemeClr val="accent3"/>
                </a:solidFill>
                <a:latin typeface="Noto Sans" panose="020B0502040504020204" pitchFamily="34" charset="0"/>
                <a:ea typeface="Noto Sans" panose="020B0502040504020204" pitchFamily="34" charset="0"/>
                <a:cs typeface="Noto Sans" panose="020B0502040504020204" pitchFamily="34"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7" name="Rectangle 6">
            <a:extLst>
              <a:ext uri="{FF2B5EF4-FFF2-40B4-BE49-F238E27FC236}">
                <a16:creationId xmlns:a16="http://schemas.microsoft.com/office/drawing/2014/main" id="{6320E255-2DEB-5E4D-9FB9-FF728A1BA72B}"/>
              </a:ext>
            </a:extLst>
          </p:cNvPr>
          <p:cNvSpPr/>
          <p:nvPr userDrawn="1"/>
        </p:nvSpPr>
        <p:spPr>
          <a:xfrm>
            <a:off x="-1" y="0"/>
            <a:ext cx="4303396" cy="8229600"/>
          </a:xfrm>
          <a:prstGeom prst="rect">
            <a:avLst/>
          </a:prstGeom>
          <a:solidFill>
            <a:srgbClr val="1B75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pic>
        <p:nvPicPr>
          <p:cNvPr id="6" name="Picture 5" descr="Icon&#10;&#10;Description automatically generated">
            <a:extLst>
              <a:ext uri="{FF2B5EF4-FFF2-40B4-BE49-F238E27FC236}">
                <a16:creationId xmlns:a16="http://schemas.microsoft.com/office/drawing/2014/main" id="{401B5D21-EB37-4F1F-902F-720F0B9E1347}"/>
              </a:ext>
            </a:extLst>
          </p:cNvPr>
          <p:cNvPicPr>
            <a:picLocks noChangeAspect="1"/>
          </p:cNvPicPr>
          <p:nvPr userDrawn="1"/>
        </p:nvPicPr>
        <p:blipFill rotWithShape="1">
          <a:blip r:embed="rId2">
            <a:alphaModFix amt="10000"/>
          </a:blip>
          <a:srcRect r="45311"/>
          <a:stretch/>
        </p:blipFill>
        <p:spPr>
          <a:xfrm>
            <a:off x="2097333" y="3569015"/>
            <a:ext cx="2206062" cy="5159928"/>
          </a:xfrm>
          <a:prstGeom prst="rect">
            <a:avLst/>
          </a:prstGeom>
        </p:spPr>
      </p:pic>
      <p:sp>
        <p:nvSpPr>
          <p:cNvPr id="12" name="Rectangle 11">
            <a:extLst>
              <a:ext uri="{FF2B5EF4-FFF2-40B4-BE49-F238E27FC236}">
                <a16:creationId xmlns:a16="http://schemas.microsoft.com/office/drawing/2014/main" id="{BE36E8BE-90F0-AB49-A978-379FB2F84CF4}"/>
              </a:ext>
            </a:extLst>
          </p:cNvPr>
          <p:cNvSpPr/>
          <p:nvPr userDrawn="1"/>
        </p:nvSpPr>
        <p:spPr>
          <a:xfrm>
            <a:off x="1" y="2306709"/>
            <a:ext cx="225083" cy="11305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Footer Placeholder 12">
            <a:extLst>
              <a:ext uri="{FF2B5EF4-FFF2-40B4-BE49-F238E27FC236}">
                <a16:creationId xmlns:a16="http://schemas.microsoft.com/office/drawing/2014/main" id="{2017ADCC-C1EB-4CE9-8DB7-CEEAF6C988AD}"/>
              </a:ext>
            </a:extLst>
          </p:cNvPr>
          <p:cNvSpPr>
            <a:spLocks noGrp="1"/>
          </p:cNvSpPr>
          <p:nvPr>
            <p:ph type="ftr" sz="quarter" idx="10"/>
          </p:nvPr>
        </p:nvSpPr>
        <p:spPr>
          <a:xfrm>
            <a:off x="245171" y="7752302"/>
            <a:ext cx="4058224" cy="438150"/>
          </a:xfrm>
        </p:spPr>
        <p:txBody>
          <a:bodyPr/>
          <a:lstStyle>
            <a:lvl1pPr>
              <a:defRPr sz="96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dirty="0"/>
              <a:t>© 2023 Partners for Vulnerable Youth</a:t>
            </a:r>
          </a:p>
        </p:txBody>
      </p:sp>
      <p:pic>
        <p:nvPicPr>
          <p:cNvPr id="15" name="Picture 14" descr="A picture containing drawing&#10;&#10;Description automatically generated">
            <a:extLst>
              <a:ext uri="{FF2B5EF4-FFF2-40B4-BE49-F238E27FC236}">
                <a16:creationId xmlns:a16="http://schemas.microsoft.com/office/drawing/2014/main" id="{D4BF0B4D-BF28-4F45-B973-D83725424064}"/>
              </a:ext>
            </a:extLst>
          </p:cNvPr>
          <p:cNvPicPr>
            <a:picLocks noChangeAspect="1"/>
          </p:cNvPicPr>
          <p:nvPr userDrawn="1"/>
        </p:nvPicPr>
        <p:blipFill rotWithShape="1">
          <a:blip r:embed="rId3">
            <a:alphaModFix amt="10000"/>
          </a:blip>
          <a:srcRect l="26643" t="24263" r="30800" b="12489"/>
          <a:stretch/>
        </p:blipFill>
        <p:spPr>
          <a:xfrm>
            <a:off x="-899860" y="-1239060"/>
            <a:ext cx="2629667" cy="3021667"/>
          </a:xfrm>
          <a:prstGeom prst="rect">
            <a:avLst/>
          </a:prstGeom>
        </p:spPr>
      </p:pic>
      <p:sp>
        <p:nvSpPr>
          <p:cNvPr id="19" name="Text Placeholder 16">
            <a:extLst>
              <a:ext uri="{FF2B5EF4-FFF2-40B4-BE49-F238E27FC236}">
                <a16:creationId xmlns:a16="http://schemas.microsoft.com/office/drawing/2014/main" id="{533F3FB9-1AAC-4788-AFEE-DBB10FBB2211}"/>
              </a:ext>
            </a:extLst>
          </p:cNvPr>
          <p:cNvSpPr>
            <a:spLocks noGrp="1"/>
          </p:cNvSpPr>
          <p:nvPr>
            <p:ph type="body" sz="quarter" idx="13" hasCustomPrompt="1"/>
          </p:nvPr>
        </p:nvSpPr>
        <p:spPr>
          <a:xfrm>
            <a:off x="433536" y="2240280"/>
            <a:ext cx="3369946" cy="2004060"/>
          </a:xfrm>
        </p:spPr>
        <p:txBody>
          <a:bodyPr/>
          <a:lstStyle>
            <a:lvl1pPr marL="0" indent="0">
              <a:buNone/>
              <a:defRPr sz="288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18" name="Picture 17" descr="Graphical user interface, application&#10;&#10;Description automatically generated">
            <a:extLst>
              <a:ext uri="{FF2B5EF4-FFF2-40B4-BE49-F238E27FC236}">
                <a16:creationId xmlns:a16="http://schemas.microsoft.com/office/drawing/2014/main" id="{1AF97BE3-6C1F-4738-B3A0-3E18F075E04D}"/>
              </a:ext>
            </a:extLst>
          </p:cNvPr>
          <p:cNvPicPr>
            <a:picLocks noChangeAspect="1"/>
          </p:cNvPicPr>
          <p:nvPr userDrawn="1"/>
        </p:nvPicPr>
        <p:blipFill rotWithShape="1">
          <a:blip r:embed="rId4"/>
          <a:srcRect t="12401" r="6930"/>
          <a:stretch/>
        </p:blipFill>
        <p:spPr>
          <a:xfrm>
            <a:off x="10415568" y="7537837"/>
            <a:ext cx="3681104" cy="692951"/>
          </a:xfrm>
          <a:prstGeom prst="rect">
            <a:avLst/>
          </a:prstGeom>
        </p:spPr>
      </p:pic>
      <p:sp>
        <p:nvSpPr>
          <p:cNvPr id="21" name="Slide Number Placeholder 9">
            <a:extLst>
              <a:ext uri="{FF2B5EF4-FFF2-40B4-BE49-F238E27FC236}">
                <a16:creationId xmlns:a16="http://schemas.microsoft.com/office/drawing/2014/main" id="{70EE0386-33ED-4517-B3E2-EDD78591A0F2}"/>
              </a:ext>
            </a:extLst>
          </p:cNvPr>
          <p:cNvSpPr>
            <a:spLocks noGrp="1"/>
          </p:cNvSpPr>
          <p:nvPr>
            <p:ph type="sldNum" sz="quarter" idx="11"/>
          </p:nvPr>
        </p:nvSpPr>
        <p:spPr>
          <a:xfrm>
            <a:off x="14096671" y="7746173"/>
            <a:ext cx="533729" cy="438150"/>
          </a:xfrm>
          <a:prstGeom prst="rect">
            <a:avLst/>
          </a:prstGeom>
        </p:spPr>
        <p:txBody>
          <a:bodyPr/>
          <a:lstStyle>
            <a:lvl1pPr>
              <a:defRPr sz="1200" b="1">
                <a:solidFill>
                  <a:schemeClr val="accent1"/>
                </a:solidFill>
              </a:defRPr>
            </a:lvl1pPr>
          </a:lstStyle>
          <a:p>
            <a:fld id="{6BDA375B-2CB2-4916-9D54-2D10E84BEBA1}" type="slidenum">
              <a:rPr lang="en-US" smtClean="0"/>
              <a:pPr/>
              <a:t>‹#›</a:t>
            </a:fld>
            <a:endParaRPr lang="en-US" dirty="0"/>
          </a:p>
        </p:txBody>
      </p:sp>
    </p:spTree>
    <p:extLst>
      <p:ext uri="{BB962C8B-B14F-4D97-AF65-F5344CB8AC3E}">
        <p14:creationId xmlns:p14="http://schemas.microsoft.com/office/powerpoint/2010/main" val="2696860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264F0334-C0F8-89AA-7298-A95502577A7A}"/>
              </a:ext>
            </a:extLst>
          </p:cNvPr>
          <p:cNvPicPr>
            <a:picLocks noChangeAspect="1"/>
          </p:cNvPicPr>
          <p:nvPr userDrawn="1"/>
        </p:nvPicPr>
        <p:blipFill rotWithShape="1">
          <a:blip r:embed="rId5"/>
          <a:srcRect t="12401" r="6930"/>
          <a:stretch/>
        </p:blipFill>
        <p:spPr>
          <a:xfrm>
            <a:off x="10415568" y="7537837"/>
            <a:ext cx="3681104" cy="692951"/>
          </a:xfrm>
          <a:prstGeom prst="rect">
            <a:avLst/>
          </a:prstGeom>
        </p:spPr>
      </p:pic>
      <p:sp>
        <p:nvSpPr>
          <p:cNvPr id="6" name="Rectangle 5">
            <a:extLst>
              <a:ext uri="{FF2B5EF4-FFF2-40B4-BE49-F238E27FC236}">
                <a16:creationId xmlns:a16="http://schemas.microsoft.com/office/drawing/2014/main" id="{7240C90F-8C73-CF0D-B872-0CBC52278054}"/>
              </a:ext>
            </a:extLst>
          </p:cNvPr>
          <p:cNvSpPr/>
          <p:nvPr userDrawn="1"/>
        </p:nvSpPr>
        <p:spPr>
          <a:xfrm>
            <a:off x="0" y="0"/>
            <a:ext cx="187569" cy="8229600"/>
          </a:xfrm>
          <a:prstGeom prst="rect">
            <a:avLst/>
          </a:prstGeom>
          <a:solidFill>
            <a:srgbClr val="1B75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D093AF-CA23-AF6D-E98D-91DC73460076}"/>
              </a:ext>
            </a:extLst>
          </p:cNvPr>
          <p:cNvSpPr/>
          <p:nvPr userDrawn="1"/>
        </p:nvSpPr>
        <p:spPr>
          <a:xfrm>
            <a:off x="-1" y="-23447"/>
            <a:ext cx="187569" cy="1430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1E6A152D-C3CB-AEAB-E84C-3D60C435A221}"/>
              </a:ext>
            </a:extLst>
          </p:cNvPr>
          <p:cNvSpPr>
            <a:spLocks noGrp="1"/>
          </p:cNvSpPr>
          <p:nvPr>
            <p:ph type="body" idx="1"/>
          </p:nvPr>
        </p:nvSpPr>
        <p:spPr>
          <a:xfrm>
            <a:off x="839788" y="1371600"/>
            <a:ext cx="5157787" cy="823912"/>
          </a:xfrm>
          <a:prstGeom prst="rect">
            <a:avLst/>
          </a:prstGeom>
        </p:spPr>
        <p:txBody>
          <a:bodyPr anchor="b"/>
          <a:lstStyle>
            <a:lvl1pPr marL="0" indent="0">
              <a:buNone/>
              <a:defRPr sz="2400" b="1">
                <a:solidFill>
                  <a:schemeClr val="tx2"/>
                </a:solidFill>
                <a:latin typeface="Noto Sans" panose="020B0502040504020204" pitchFamily="34"/>
                <a:ea typeface="Noto Sans" panose="020B0502040504020204" pitchFamily="34"/>
                <a:cs typeface="Noto Sans" panose="020B0502040504020204" pitchFamily="34"/>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a:extLst>
              <a:ext uri="{FF2B5EF4-FFF2-40B4-BE49-F238E27FC236}">
                <a16:creationId xmlns:a16="http://schemas.microsoft.com/office/drawing/2014/main" id="{98E919C6-0709-14F4-E2E0-FA5B700B7FEF}"/>
              </a:ext>
            </a:extLst>
          </p:cNvPr>
          <p:cNvSpPr>
            <a:spLocks noGrp="1"/>
          </p:cNvSpPr>
          <p:nvPr>
            <p:ph sz="half" idx="2"/>
          </p:nvPr>
        </p:nvSpPr>
        <p:spPr>
          <a:xfrm>
            <a:off x="839788" y="2195512"/>
            <a:ext cx="5157787" cy="3941694"/>
          </a:xfrm>
          <a:prstGeom prst="rect">
            <a:avLst/>
          </a:prstGeom>
        </p:spPr>
        <p:txBody>
          <a:bodyPr/>
          <a:lstStyle>
            <a:lvl1pPr>
              <a:defRPr>
                <a:solidFill>
                  <a:schemeClr val="tx2"/>
                </a:solidFill>
                <a:latin typeface="Noto Sans" panose="020B0502040504020204" pitchFamily="34"/>
                <a:ea typeface="Noto Sans" panose="020B0502040504020204" pitchFamily="34"/>
                <a:cs typeface="Noto Sans" panose="020B0502040504020204" pitchFamily="34"/>
              </a:defRPr>
            </a:lvl1pPr>
            <a:lvl2pPr>
              <a:defRPr>
                <a:solidFill>
                  <a:schemeClr val="tx2"/>
                </a:solidFill>
                <a:latin typeface="Noto Sans" panose="020B0502040504020204" pitchFamily="34"/>
                <a:ea typeface="Noto Sans" panose="020B0502040504020204" pitchFamily="34"/>
                <a:cs typeface="Noto Sans" panose="020B0502040504020204" pitchFamily="34"/>
              </a:defRPr>
            </a:lvl2pPr>
            <a:lvl3pPr>
              <a:defRPr>
                <a:solidFill>
                  <a:schemeClr val="tx2"/>
                </a:solidFill>
                <a:latin typeface="Noto Sans" panose="020B0502040504020204" pitchFamily="34"/>
                <a:ea typeface="Noto Sans" panose="020B0502040504020204" pitchFamily="34"/>
                <a:cs typeface="Noto Sans" panose="020B0502040504020204" pitchFamily="34"/>
              </a:defRPr>
            </a:lvl3pPr>
            <a:lvl4pPr>
              <a:defRPr>
                <a:solidFill>
                  <a:schemeClr val="tx2"/>
                </a:solidFill>
                <a:latin typeface="Noto Sans" panose="020B0502040504020204" pitchFamily="34"/>
                <a:ea typeface="Noto Sans" panose="020B0502040504020204" pitchFamily="34"/>
                <a:cs typeface="Noto Sans" panose="020B0502040504020204" pitchFamily="34"/>
              </a:defRPr>
            </a:lvl4pPr>
            <a:lvl5pPr>
              <a:defRPr>
                <a:solidFill>
                  <a:schemeClr val="tx2"/>
                </a:solidFill>
                <a:latin typeface="Noto Sans" panose="020B0502040504020204" pitchFamily="34"/>
                <a:ea typeface="Noto Sans" panose="020B0502040504020204" pitchFamily="34"/>
                <a:cs typeface="Noto Sans" panose="020B0502040504020204"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F68C85A7-791B-93C5-5600-249B28C099B6}"/>
              </a:ext>
            </a:extLst>
          </p:cNvPr>
          <p:cNvSpPr>
            <a:spLocks noGrp="1"/>
          </p:cNvSpPr>
          <p:nvPr>
            <p:ph type="body" sz="quarter" idx="3"/>
          </p:nvPr>
        </p:nvSpPr>
        <p:spPr>
          <a:xfrm>
            <a:off x="6172200" y="1371600"/>
            <a:ext cx="5183188" cy="823912"/>
          </a:xfrm>
          <a:prstGeom prst="rect">
            <a:avLst/>
          </a:prstGeom>
        </p:spPr>
        <p:txBody>
          <a:bodyPr anchor="b"/>
          <a:lstStyle>
            <a:lvl1pPr marL="0" indent="0">
              <a:buNone/>
              <a:defRPr sz="2400" b="1">
                <a:solidFill>
                  <a:schemeClr val="tx2"/>
                </a:solidFill>
                <a:latin typeface="Noto Sans" panose="020B0502040504020204" pitchFamily="34"/>
                <a:ea typeface="Noto Sans" panose="020B0502040504020204" pitchFamily="34"/>
                <a:cs typeface="Noto Sans" panose="020B0502040504020204" pitchFamily="34"/>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5">
            <a:extLst>
              <a:ext uri="{FF2B5EF4-FFF2-40B4-BE49-F238E27FC236}">
                <a16:creationId xmlns:a16="http://schemas.microsoft.com/office/drawing/2014/main" id="{4A18FFD7-1037-95DF-07F3-B51F3B92CFBB}"/>
              </a:ext>
            </a:extLst>
          </p:cNvPr>
          <p:cNvSpPr>
            <a:spLocks noGrp="1"/>
          </p:cNvSpPr>
          <p:nvPr>
            <p:ph sz="quarter" idx="4"/>
          </p:nvPr>
        </p:nvSpPr>
        <p:spPr>
          <a:xfrm>
            <a:off x="6172200" y="2195512"/>
            <a:ext cx="5183188" cy="3941694"/>
          </a:xfrm>
          <a:prstGeom prst="rect">
            <a:avLst/>
          </a:prstGeom>
        </p:spPr>
        <p:txBody>
          <a:bodyPr/>
          <a:lstStyle>
            <a:lvl1pPr>
              <a:defRPr>
                <a:solidFill>
                  <a:schemeClr val="tx2"/>
                </a:solidFill>
                <a:latin typeface="Noto Sans" panose="020B0502040504020204" pitchFamily="34"/>
                <a:ea typeface="Noto Sans" panose="020B0502040504020204" pitchFamily="34"/>
                <a:cs typeface="Noto Sans" panose="020B0502040504020204" pitchFamily="34"/>
              </a:defRPr>
            </a:lvl1pPr>
            <a:lvl2pPr>
              <a:defRPr>
                <a:solidFill>
                  <a:schemeClr val="tx2"/>
                </a:solidFill>
                <a:latin typeface="Noto Sans" panose="020B0502040504020204" pitchFamily="34"/>
                <a:ea typeface="Noto Sans" panose="020B0502040504020204" pitchFamily="34"/>
                <a:cs typeface="Noto Sans" panose="020B0502040504020204" pitchFamily="34"/>
              </a:defRPr>
            </a:lvl2pPr>
            <a:lvl3pPr>
              <a:defRPr>
                <a:solidFill>
                  <a:schemeClr val="tx2"/>
                </a:solidFill>
                <a:latin typeface="Noto Sans" panose="020B0502040504020204" pitchFamily="34"/>
                <a:ea typeface="Noto Sans" panose="020B0502040504020204" pitchFamily="34"/>
                <a:cs typeface="Noto Sans" panose="020B0502040504020204" pitchFamily="34"/>
              </a:defRPr>
            </a:lvl3pPr>
            <a:lvl4pPr>
              <a:defRPr>
                <a:solidFill>
                  <a:schemeClr val="tx2"/>
                </a:solidFill>
                <a:latin typeface="Noto Sans" panose="020B0502040504020204" pitchFamily="34"/>
                <a:ea typeface="Noto Sans" panose="020B0502040504020204" pitchFamily="34"/>
                <a:cs typeface="Noto Sans" panose="020B0502040504020204" pitchFamily="34"/>
              </a:defRPr>
            </a:lvl4pPr>
            <a:lvl5pPr>
              <a:defRPr>
                <a:solidFill>
                  <a:schemeClr val="tx2"/>
                </a:solidFill>
                <a:latin typeface="Noto Sans" panose="020B0502040504020204" pitchFamily="34"/>
                <a:ea typeface="Noto Sans" panose="020B0502040504020204" pitchFamily="34"/>
                <a:cs typeface="Noto Sans" panose="020B0502040504020204" pitchFamily="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080574E4-3D9E-1DCD-8D36-C4CD96726DB2}"/>
              </a:ext>
            </a:extLst>
          </p:cNvPr>
          <p:cNvSpPr>
            <a:spLocks noGrp="1"/>
          </p:cNvSpPr>
          <p:nvPr>
            <p:ph type="title"/>
          </p:nvPr>
        </p:nvSpPr>
        <p:spPr>
          <a:xfrm>
            <a:off x="838200" y="113322"/>
            <a:ext cx="11054861" cy="1078891"/>
          </a:xfrm>
          <a:prstGeom prst="rect">
            <a:avLst/>
          </a:prstGeom>
        </p:spPr>
        <p:txBody>
          <a:bodyPr/>
          <a:lstStyle>
            <a:lvl1pPr>
              <a:defRPr>
                <a:solidFill>
                  <a:schemeClr val="tx2"/>
                </a:solidFill>
                <a:latin typeface="Noto Sans" panose="020B0502040504020204" pitchFamily="34"/>
                <a:ea typeface="Noto Sans" panose="020B0502040504020204" pitchFamily="34"/>
                <a:cs typeface="Noto Sans" panose="020B0502040504020204" pitchFamily="34"/>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C72EA-60EC-40B9-A8A6-1E4816F13728}"/>
              </a:ext>
            </a:extLst>
          </p:cNvPr>
          <p:cNvSpPr>
            <a:spLocks noGrp="1"/>
          </p:cNvSpPr>
          <p:nvPr>
            <p:ph type="ctrTitle"/>
          </p:nvPr>
        </p:nvSpPr>
        <p:spPr/>
        <p:txBody>
          <a:bodyPr>
            <a:normAutofit fontScale="90000"/>
          </a:bodyPr>
          <a:lstStyle/>
          <a:p>
            <a:r>
              <a:rPr lang="en-US" dirty="0"/>
              <a:t>Navigating the Transition: Supporting Youth Aging Out of Foster Care</a:t>
            </a:r>
          </a:p>
        </p:txBody>
      </p:sp>
      <p:sp>
        <p:nvSpPr>
          <p:cNvPr id="3" name="Subtitle 2">
            <a:extLst>
              <a:ext uri="{FF2B5EF4-FFF2-40B4-BE49-F238E27FC236}">
                <a16:creationId xmlns:a16="http://schemas.microsoft.com/office/drawing/2014/main" id="{6BEB6E0D-86C8-4646-B3C5-B5156C818335}"/>
              </a:ext>
            </a:extLst>
          </p:cNvPr>
          <p:cNvSpPr>
            <a:spLocks noGrp="1"/>
          </p:cNvSpPr>
          <p:nvPr>
            <p:ph type="subTitle" idx="1"/>
          </p:nvPr>
        </p:nvSpPr>
        <p:spPr/>
        <p:txBody>
          <a:bodyPr/>
          <a:lstStyle/>
          <a:p>
            <a:r>
              <a:rPr lang="en-US" dirty="0"/>
              <a:t>by Brigit VanGraafeiland DNP, CPNP-PC, CNE, FAAN, FAANP</a:t>
            </a:r>
          </a:p>
          <a:p>
            <a:endParaRPr lang="en-US" dirty="0"/>
          </a:p>
        </p:txBody>
      </p:sp>
      <p:sp>
        <p:nvSpPr>
          <p:cNvPr id="4" name="Footer Placeholder 3">
            <a:extLst>
              <a:ext uri="{FF2B5EF4-FFF2-40B4-BE49-F238E27FC236}">
                <a16:creationId xmlns:a16="http://schemas.microsoft.com/office/drawing/2014/main" id="{229677B0-02A5-4453-88DE-6B1431C9376A}"/>
              </a:ext>
            </a:extLst>
          </p:cNvPr>
          <p:cNvSpPr>
            <a:spLocks noGrp="1"/>
          </p:cNvSpPr>
          <p:nvPr>
            <p:ph type="ftr" sz="quarter" idx="10"/>
          </p:nvPr>
        </p:nvSpPr>
        <p:spPr>
          <a:xfrm>
            <a:off x="191904" y="7791451"/>
            <a:ext cx="4058224" cy="438150"/>
          </a:xfrm>
        </p:spPr>
        <p:txBody>
          <a:bodyPr/>
          <a:lstStyle/>
          <a:p>
            <a:r>
              <a:rPr lang="en-US" dirty="0"/>
              <a:t>© 2024 Partners for Vulnerable Youth</a:t>
            </a:r>
          </a:p>
        </p:txBody>
      </p:sp>
      <p:sp>
        <p:nvSpPr>
          <p:cNvPr id="5" name="Slide Number Placeholder 4">
            <a:extLst>
              <a:ext uri="{FF2B5EF4-FFF2-40B4-BE49-F238E27FC236}">
                <a16:creationId xmlns:a16="http://schemas.microsoft.com/office/drawing/2014/main" id="{DB143B5D-5D52-4CF4-B506-3E9970D63F0C}"/>
              </a:ext>
            </a:extLst>
          </p:cNvPr>
          <p:cNvSpPr>
            <a:spLocks noGrp="1"/>
          </p:cNvSpPr>
          <p:nvPr>
            <p:ph type="sldNum" sz="quarter" idx="11"/>
          </p:nvPr>
        </p:nvSpPr>
        <p:spPr>
          <a:xfrm>
            <a:off x="13737946" y="7627619"/>
            <a:ext cx="533729" cy="438150"/>
          </a:xfrm>
        </p:spPr>
        <p:txBody>
          <a:bodyPr/>
          <a:lstStyle/>
          <a:p>
            <a:fld id="{6BDA375B-2CB2-4916-9D54-2D10E84BEBA1}" type="slidenum">
              <a:rPr lang="en-US" smtClean="0"/>
              <a:pPr/>
              <a:t>1</a:t>
            </a:fld>
            <a:endParaRPr lang="en-US" dirty="0"/>
          </a:p>
        </p:txBody>
      </p:sp>
      <p:sp>
        <p:nvSpPr>
          <p:cNvPr id="6" name="Text Placeholder 5">
            <a:extLst>
              <a:ext uri="{FF2B5EF4-FFF2-40B4-BE49-F238E27FC236}">
                <a16:creationId xmlns:a16="http://schemas.microsoft.com/office/drawing/2014/main" id="{4F1F1ABD-576B-4104-A69D-1BB764488187}"/>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4114604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A13A0B-2DEF-0ADD-3315-3D1E86733E26}"/>
              </a:ext>
            </a:extLst>
          </p:cNvPr>
          <p:cNvSpPr>
            <a:spLocks noGrp="1"/>
          </p:cNvSpPr>
          <p:nvPr>
            <p:ph type="title"/>
          </p:nvPr>
        </p:nvSpPr>
        <p:spPr>
          <a:xfrm>
            <a:off x="838200" y="203751"/>
            <a:ext cx="13378542" cy="1336890"/>
          </a:xfrm>
        </p:spPr>
        <p:txBody>
          <a:bodyPr>
            <a:normAutofit/>
          </a:bodyPr>
          <a:lstStyle/>
          <a:p>
            <a:r>
              <a:rPr lang="en-US" dirty="0"/>
              <a:t>Transitional Support</a:t>
            </a:r>
          </a:p>
        </p:txBody>
      </p:sp>
      <p:graphicFrame>
        <p:nvGraphicFramePr>
          <p:cNvPr id="10" name="Content Placeholder 7">
            <a:extLst>
              <a:ext uri="{FF2B5EF4-FFF2-40B4-BE49-F238E27FC236}">
                <a16:creationId xmlns:a16="http://schemas.microsoft.com/office/drawing/2014/main" id="{C822FC0A-17DC-89AF-9627-13B886BBDC7A}"/>
              </a:ext>
            </a:extLst>
          </p:cNvPr>
          <p:cNvGraphicFramePr>
            <a:graphicFrameLocks noGrp="1"/>
          </p:cNvGraphicFramePr>
          <p:nvPr>
            <p:ph idx="1"/>
            <p:extLst>
              <p:ext uri="{D42A27DB-BD31-4B8C-83A1-F6EECF244321}">
                <p14:modId xmlns:p14="http://schemas.microsoft.com/office/powerpoint/2010/main" val="3850870514"/>
              </p:ext>
            </p:extLst>
          </p:nvPr>
        </p:nvGraphicFramePr>
        <p:xfrm>
          <a:off x="838200" y="1357512"/>
          <a:ext cx="13378543" cy="5954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4E2C0433-2725-55BE-7D83-4AC382123587}"/>
              </a:ext>
            </a:extLst>
          </p:cNvPr>
          <p:cNvSpPr txBox="1"/>
          <p:nvPr/>
        </p:nvSpPr>
        <p:spPr>
          <a:xfrm>
            <a:off x="581891" y="7810979"/>
            <a:ext cx="2762295" cy="584775"/>
          </a:xfrm>
          <a:prstGeom prst="rect">
            <a:avLst/>
          </a:prstGeom>
          <a:noFill/>
        </p:spPr>
        <p:txBody>
          <a:bodyPr wrap="none" rtlCol="0">
            <a:spAutoFit/>
          </a:bodyPr>
          <a:lstStyle/>
          <a:p>
            <a:r>
              <a:rPr lang="en-US" sz="1400" dirty="0">
                <a:solidFill>
                  <a:schemeClr val="dk1"/>
                </a:solidFill>
                <a:latin typeface="Noto Sans"/>
                <a:ea typeface="Noto Sans"/>
                <a:cs typeface="Noto Sans"/>
                <a:sym typeface="Noto Sans"/>
              </a:rPr>
              <a:t>https://</a:t>
            </a:r>
            <a:r>
              <a:rPr lang="en-US" sz="1400" dirty="0" err="1">
                <a:solidFill>
                  <a:schemeClr val="dk1"/>
                </a:solidFill>
                <a:latin typeface="Noto Sans"/>
                <a:ea typeface="Noto Sans"/>
                <a:cs typeface="Noto Sans"/>
                <a:sym typeface="Noto Sans"/>
              </a:rPr>
              <a:t>www.childwelfare.gov</a:t>
            </a:r>
            <a:r>
              <a:rPr lang="en-US" sz="1400" dirty="0">
                <a:solidFill>
                  <a:schemeClr val="dk1"/>
                </a:solidFill>
                <a:latin typeface="Noto Sans"/>
                <a:ea typeface="Noto Sans"/>
                <a:cs typeface="Noto Sans"/>
                <a:sym typeface="Noto Sans"/>
              </a:rPr>
              <a:t>/</a:t>
            </a:r>
            <a:endParaRPr lang="en-US" sz="1400" dirty="0"/>
          </a:p>
          <a:p>
            <a:endParaRPr lang="en-US" dirty="0"/>
          </a:p>
        </p:txBody>
      </p:sp>
    </p:spTree>
    <p:extLst>
      <p:ext uri="{BB962C8B-B14F-4D97-AF65-F5344CB8AC3E}">
        <p14:creationId xmlns:p14="http://schemas.microsoft.com/office/powerpoint/2010/main" val="4158463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1DE48-BA9D-4802-8DDC-6CB487E5E3C7}"/>
              </a:ext>
            </a:extLst>
          </p:cNvPr>
          <p:cNvSpPr>
            <a:spLocks noGrp="1"/>
          </p:cNvSpPr>
          <p:nvPr>
            <p:ph type="title"/>
          </p:nvPr>
        </p:nvSpPr>
        <p:spPr/>
        <p:txBody>
          <a:bodyPr/>
          <a:lstStyle/>
          <a:p>
            <a:r>
              <a:rPr lang="en-US" dirty="0"/>
              <a:t>Educational Resources</a:t>
            </a:r>
          </a:p>
        </p:txBody>
      </p:sp>
      <p:sp>
        <p:nvSpPr>
          <p:cNvPr id="3" name="Content Placeholder 2">
            <a:extLst>
              <a:ext uri="{FF2B5EF4-FFF2-40B4-BE49-F238E27FC236}">
                <a16:creationId xmlns:a16="http://schemas.microsoft.com/office/drawing/2014/main" id="{ECF2450D-06F9-2305-04DF-9FFA2D245241}"/>
              </a:ext>
            </a:extLst>
          </p:cNvPr>
          <p:cNvSpPr>
            <a:spLocks noGrp="1"/>
          </p:cNvSpPr>
          <p:nvPr>
            <p:ph idx="1"/>
          </p:nvPr>
        </p:nvSpPr>
        <p:spPr>
          <a:xfrm>
            <a:off x="838200" y="1774371"/>
            <a:ext cx="9206753" cy="5954486"/>
          </a:xfrm>
        </p:spPr>
        <p:txBody>
          <a:bodyPr/>
          <a:lstStyle/>
          <a:p>
            <a:r>
              <a:rPr lang="en-US" sz="2800" dirty="0"/>
              <a:t>Vocational Training - Provide information about vocational training programs that equip youth with specialized skills for specific careers.</a:t>
            </a:r>
          </a:p>
          <a:p>
            <a:r>
              <a:rPr lang="en-US" sz="2800" dirty="0"/>
              <a:t>Scholarships - Help youth identify and apply for scholarships that can cover tuition, housing, and living expenses, reducing financial burdens.</a:t>
            </a:r>
          </a:p>
          <a:p>
            <a:r>
              <a:rPr lang="en-US" sz="2800" dirty="0"/>
              <a:t>Continuing Education - </a:t>
            </a:r>
            <a:r>
              <a:rPr lang="en-US" sz="2800" kern="0" spc="-35" dirty="0"/>
              <a:t>Encourage youth to explore options for continuing education, such as community college, online courses, and apprenticeships, fostering lifelong learning.</a:t>
            </a:r>
          </a:p>
          <a:p>
            <a:pPr marL="0" indent="0">
              <a:buNone/>
            </a:pPr>
            <a:endParaRPr lang="en-US" sz="2800" dirty="0"/>
          </a:p>
        </p:txBody>
      </p:sp>
      <p:pic>
        <p:nvPicPr>
          <p:cNvPr id="5" name="Picture 4" descr="Child sitting on bed">
            <a:extLst>
              <a:ext uri="{FF2B5EF4-FFF2-40B4-BE49-F238E27FC236}">
                <a16:creationId xmlns:a16="http://schemas.microsoft.com/office/drawing/2014/main" id="{394F4E0B-D4E6-750F-6889-5F14871203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53599" y="1540641"/>
            <a:ext cx="4114800" cy="5486783"/>
          </a:xfrm>
          <a:prstGeom prst="rect">
            <a:avLst/>
          </a:prstGeom>
        </p:spPr>
      </p:pic>
      <p:sp>
        <p:nvSpPr>
          <p:cNvPr id="4" name="TextBox 3">
            <a:extLst>
              <a:ext uri="{FF2B5EF4-FFF2-40B4-BE49-F238E27FC236}">
                <a16:creationId xmlns:a16="http://schemas.microsoft.com/office/drawing/2014/main" id="{A6973A53-B01E-F46E-BD2C-3A505DCD6EA5}"/>
              </a:ext>
            </a:extLst>
          </p:cNvPr>
          <p:cNvSpPr txBox="1"/>
          <p:nvPr/>
        </p:nvSpPr>
        <p:spPr>
          <a:xfrm>
            <a:off x="558800" y="7179733"/>
            <a:ext cx="2762295" cy="584775"/>
          </a:xfrm>
          <a:prstGeom prst="rect">
            <a:avLst/>
          </a:prstGeom>
          <a:noFill/>
        </p:spPr>
        <p:txBody>
          <a:bodyPr wrap="none" rtlCol="0">
            <a:spAutoFit/>
          </a:bodyPr>
          <a:lstStyle/>
          <a:p>
            <a:r>
              <a:rPr lang="en-US" sz="1400" dirty="0">
                <a:solidFill>
                  <a:schemeClr val="dk1"/>
                </a:solidFill>
                <a:latin typeface="Noto Sans"/>
                <a:ea typeface="Noto Sans"/>
                <a:cs typeface="Noto Sans"/>
                <a:sym typeface="Noto Sans"/>
              </a:rPr>
              <a:t>https://</a:t>
            </a:r>
            <a:r>
              <a:rPr lang="en-US" sz="1400" dirty="0" err="1">
                <a:solidFill>
                  <a:schemeClr val="dk1"/>
                </a:solidFill>
                <a:latin typeface="Noto Sans"/>
                <a:ea typeface="Noto Sans"/>
                <a:cs typeface="Noto Sans"/>
                <a:sym typeface="Noto Sans"/>
              </a:rPr>
              <a:t>www.childwelfare.gov</a:t>
            </a:r>
            <a:r>
              <a:rPr lang="en-US" sz="1400" dirty="0">
                <a:solidFill>
                  <a:schemeClr val="dk1"/>
                </a:solidFill>
                <a:latin typeface="Noto Sans"/>
                <a:ea typeface="Noto Sans"/>
                <a:cs typeface="Noto Sans"/>
                <a:sym typeface="Noto Sans"/>
              </a:rPr>
              <a:t>/</a:t>
            </a:r>
            <a:endParaRPr lang="en-US" sz="1400" dirty="0"/>
          </a:p>
          <a:p>
            <a:endParaRPr lang="en-US" dirty="0"/>
          </a:p>
        </p:txBody>
      </p:sp>
    </p:spTree>
    <p:extLst>
      <p:ext uri="{BB962C8B-B14F-4D97-AF65-F5344CB8AC3E}">
        <p14:creationId xmlns:p14="http://schemas.microsoft.com/office/powerpoint/2010/main" val="2583234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4413D-2F0C-72D5-BC61-CD9EA2E33FCA}"/>
              </a:ext>
            </a:extLst>
          </p:cNvPr>
          <p:cNvSpPr>
            <a:spLocks noGrp="1"/>
          </p:cNvSpPr>
          <p:nvPr>
            <p:ph type="title"/>
          </p:nvPr>
        </p:nvSpPr>
        <p:spPr/>
        <p:txBody>
          <a:bodyPr/>
          <a:lstStyle/>
          <a:p>
            <a:r>
              <a:rPr lang="en-US" dirty="0"/>
              <a:t>Building Support Systems</a:t>
            </a:r>
          </a:p>
        </p:txBody>
      </p:sp>
      <p:sp>
        <p:nvSpPr>
          <p:cNvPr id="3" name="Content Placeholder 2">
            <a:extLst>
              <a:ext uri="{FF2B5EF4-FFF2-40B4-BE49-F238E27FC236}">
                <a16:creationId xmlns:a16="http://schemas.microsoft.com/office/drawing/2014/main" id="{7316B338-B3E6-41A1-C7EC-71F362883624}"/>
              </a:ext>
            </a:extLst>
          </p:cNvPr>
          <p:cNvSpPr>
            <a:spLocks noGrp="1"/>
          </p:cNvSpPr>
          <p:nvPr>
            <p:ph idx="1"/>
          </p:nvPr>
        </p:nvSpPr>
        <p:spPr>
          <a:xfrm>
            <a:off x="6669741" y="1540641"/>
            <a:ext cx="7547001" cy="5954486"/>
          </a:xfrm>
        </p:spPr>
        <p:txBody>
          <a:bodyPr/>
          <a:lstStyle/>
          <a:p>
            <a:r>
              <a:rPr lang="en-US" sz="2800" dirty="0"/>
              <a:t>Mentors: Connect youth with positive adult role models who can provide guidance, support, and a stable presence in their lives.</a:t>
            </a:r>
          </a:p>
          <a:p>
            <a:r>
              <a:rPr lang="en-US" sz="2800" dirty="0"/>
              <a:t>Peer Support Groups: Create opportunities for youth to connect with peers who have shared experiences, fostering a sense of community and understanding.</a:t>
            </a:r>
          </a:p>
          <a:p>
            <a:r>
              <a:rPr lang="en-US" sz="2800" dirty="0"/>
              <a:t>Community Resources: Introduce youth to local organizations and resources that offer services such as housing assistance, job training, and mental health support.</a:t>
            </a:r>
          </a:p>
          <a:p>
            <a:endParaRPr lang="en-US" sz="2800" dirty="0"/>
          </a:p>
        </p:txBody>
      </p:sp>
      <p:pic>
        <p:nvPicPr>
          <p:cNvPr id="5" name="Picture 4" descr="Two people in garden">
            <a:extLst>
              <a:ext uri="{FF2B5EF4-FFF2-40B4-BE49-F238E27FC236}">
                <a16:creationId xmlns:a16="http://schemas.microsoft.com/office/drawing/2014/main" id="{3123BB58-3D14-A3AD-BD2A-74FA79F6F1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581" y="2568172"/>
            <a:ext cx="5852160" cy="3899424"/>
          </a:xfrm>
          <a:prstGeom prst="rect">
            <a:avLst/>
          </a:prstGeom>
        </p:spPr>
      </p:pic>
      <p:sp>
        <p:nvSpPr>
          <p:cNvPr id="4" name="TextBox 3">
            <a:extLst>
              <a:ext uri="{FF2B5EF4-FFF2-40B4-BE49-F238E27FC236}">
                <a16:creationId xmlns:a16="http://schemas.microsoft.com/office/drawing/2014/main" id="{06F55439-2BC4-EC4B-8369-B7FD1DFF7F0F}"/>
              </a:ext>
            </a:extLst>
          </p:cNvPr>
          <p:cNvSpPr txBox="1"/>
          <p:nvPr/>
        </p:nvSpPr>
        <p:spPr>
          <a:xfrm>
            <a:off x="349135" y="7495127"/>
            <a:ext cx="2762295" cy="584775"/>
          </a:xfrm>
          <a:prstGeom prst="rect">
            <a:avLst/>
          </a:prstGeom>
          <a:noFill/>
        </p:spPr>
        <p:txBody>
          <a:bodyPr wrap="none" rtlCol="0">
            <a:spAutoFit/>
          </a:bodyPr>
          <a:lstStyle/>
          <a:p>
            <a:r>
              <a:rPr lang="en-US" sz="1400" dirty="0">
                <a:solidFill>
                  <a:schemeClr val="dk1"/>
                </a:solidFill>
                <a:latin typeface="Noto Sans"/>
                <a:ea typeface="Noto Sans"/>
                <a:cs typeface="Noto Sans"/>
                <a:sym typeface="Noto Sans"/>
              </a:rPr>
              <a:t>https://</a:t>
            </a:r>
            <a:r>
              <a:rPr lang="en-US" sz="1400" dirty="0" err="1">
                <a:solidFill>
                  <a:schemeClr val="dk1"/>
                </a:solidFill>
                <a:latin typeface="Noto Sans"/>
                <a:ea typeface="Noto Sans"/>
                <a:cs typeface="Noto Sans"/>
                <a:sym typeface="Noto Sans"/>
              </a:rPr>
              <a:t>www.childwelfare.gov</a:t>
            </a:r>
            <a:r>
              <a:rPr lang="en-US" sz="1400" dirty="0">
                <a:solidFill>
                  <a:schemeClr val="dk1"/>
                </a:solidFill>
                <a:latin typeface="Noto Sans"/>
                <a:ea typeface="Noto Sans"/>
                <a:cs typeface="Noto Sans"/>
                <a:sym typeface="Noto Sans"/>
              </a:rPr>
              <a:t>/</a:t>
            </a:r>
            <a:endParaRPr lang="en-US" sz="1400" dirty="0"/>
          </a:p>
          <a:p>
            <a:endParaRPr lang="en-US" dirty="0"/>
          </a:p>
        </p:txBody>
      </p:sp>
    </p:spTree>
    <p:extLst>
      <p:ext uri="{BB962C8B-B14F-4D97-AF65-F5344CB8AC3E}">
        <p14:creationId xmlns:p14="http://schemas.microsoft.com/office/powerpoint/2010/main" val="2680338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66763" y="603766"/>
            <a:ext cx="5155049" cy="644366"/>
          </a:xfrm>
          <a:prstGeom prst="rect">
            <a:avLst/>
          </a:prstGeom>
          <a:noFill/>
          <a:ln/>
        </p:spPr>
        <p:txBody>
          <a:bodyPr wrap="none" lIns="0" tIns="0" rIns="0" bIns="0" rtlCol="0" anchor="t"/>
          <a:lstStyle/>
          <a:p>
            <a:pPr marL="0" indent="0">
              <a:lnSpc>
                <a:spcPts val="5050"/>
              </a:lnSpc>
              <a:buNone/>
            </a:pPr>
            <a:r>
              <a:rPr lang="en-US" sz="4050" kern="0" spc="-81" dirty="0">
                <a:solidFill>
                  <a:schemeClr val="tx2"/>
                </a:solidFill>
                <a:latin typeface="Noto Sans" panose="020B0502040504020204" pitchFamily="34"/>
                <a:ea typeface="Noto Sans" panose="020B0502040504020204" pitchFamily="34"/>
                <a:cs typeface="Noto Sans" panose="020B0502040504020204" pitchFamily="34"/>
              </a:rPr>
              <a:t>Policy Advocacy</a:t>
            </a:r>
            <a:endParaRPr lang="en-US" sz="4050" dirty="0">
              <a:solidFill>
                <a:schemeClr val="tx2"/>
              </a:solidFill>
              <a:latin typeface="Noto Sans" panose="020B0502040504020204" pitchFamily="34"/>
              <a:ea typeface="Noto Sans" panose="020B0502040504020204" pitchFamily="34"/>
              <a:cs typeface="Noto Sans" panose="020B0502040504020204" pitchFamily="34"/>
            </a:endParaRPr>
          </a:p>
        </p:txBody>
      </p:sp>
      <p:pic>
        <p:nvPicPr>
          <p:cNvPr id="3" name="Image 0" descr="preencoded.png"/>
          <p:cNvPicPr>
            <a:picLocks noChangeAspect="1"/>
          </p:cNvPicPr>
          <p:nvPr/>
        </p:nvPicPr>
        <p:blipFill>
          <a:blip r:embed="rId3"/>
          <a:stretch>
            <a:fillRect/>
          </a:stretch>
        </p:blipFill>
        <p:spPr>
          <a:xfrm>
            <a:off x="2960489" y="1686282"/>
            <a:ext cx="2160984" cy="1943338"/>
          </a:xfrm>
          <a:prstGeom prst="rect">
            <a:avLst/>
          </a:prstGeom>
        </p:spPr>
      </p:pic>
      <p:sp>
        <p:nvSpPr>
          <p:cNvPr id="4" name="Text 1"/>
          <p:cNvSpPr/>
          <p:nvPr/>
        </p:nvSpPr>
        <p:spPr>
          <a:xfrm>
            <a:off x="3972401" y="2697480"/>
            <a:ext cx="136922" cy="438150"/>
          </a:xfrm>
          <a:prstGeom prst="rect">
            <a:avLst/>
          </a:prstGeom>
          <a:noFill/>
          <a:ln/>
        </p:spPr>
        <p:txBody>
          <a:bodyPr wrap="none" lIns="0" tIns="0" rIns="0" bIns="0" rtlCol="0" anchor="t"/>
          <a:lstStyle/>
          <a:p>
            <a:pPr marL="0" indent="0" algn="ctr">
              <a:lnSpc>
                <a:spcPts val="3450"/>
              </a:lnSpc>
              <a:buNone/>
            </a:pPr>
            <a:r>
              <a:rPr lang="en-US" sz="2150" kern="0" spc="-43"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150" dirty="0"/>
          </a:p>
        </p:txBody>
      </p:sp>
      <p:sp>
        <p:nvSpPr>
          <p:cNvPr id="5" name="Text 2"/>
          <p:cNvSpPr/>
          <p:nvPr/>
        </p:nvSpPr>
        <p:spPr>
          <a:xfrm>
            <a:off x="5340548" y="2080617"/>
            <a:ext cx="2577465" cy="322183"/>
          </a:xfrm>
          <a:prstGeom prst="rect">
            <a:avLst/>
          </a:prstGeom>
          <a:noFill/>
          <a:ln/>
        </p:spPr>
        <p:txBody>
          <a:bodyPr wrap="none" lIns="0" tIns="0" rIns="0" bIns="0" rtlCol="0" anchor="t"/>
          <a:lstStyle/>
          <a:p>
            <a:pPr marL="0" indent="0" algn="l">
              <a:lnSpc>
                <a:spcPts val="2500"/>
              </a:lnSpc>
              <a:buNone/>
            </a:pPr>
            <a:r>
              <a:rPr lang="en-US" sz="2000" kern="0" spc="-41" dirty="0">
                <a:solidFill>
                  <a:schemeClr val="tx2"/>
                </a:solidFill>
                <a:latin typeface="Noto Sans" panose="020B0502040504020204" pitchFamily="34"/>
                <a:ea typeface="Noto Sans" panose="020B0502040504020204" pitchFamily="34"/>
                <a:cs typeface="Noto Sans" panose="020B0502040504020204" pitchFamily="34"/>
              </a:rPr>
              <a:t>Extended Foster Care</a:t>
            </a:r>
            <a:endParaRPr lang="en-US" sz="2000" dirty="0">
              <a:solidFill>
                <a:schemeClr val="tx2"/>
              </a:solidFill>
              <a:latin typeface="Noto Sans" panose="020B0502040504020204" pitchFamily="34"/>
              <a:ea typeface="Noto Sans" panose="020B0502040504020204" pitchFamily="34"/>
              <a:cs typeface="Noto Sans" panose="020B0502040504020204" pitchFamily="34"/>
            </a:endParaRPr>
          </a:p>
        </p:txBody>
      </p:sp>
      <p:sp>
        <p:nvSpPr>
          <p:cNvPr id="6" name="Text 3"/>
          <p:cNvSpPr/>
          <p:nvPr/>
        </p:nvSpPr>
        <p:spPr>
          <a:xfrm>
            <a:off x="5340548" y="2534245"/>
            <a:ext cx="8304014" cy="701040"/>
          </a:xfrm>
          <a:prstGeom prst="rect">
            <a:avLst/>
          </a:prstGeom>
          <a:noFill/>
          <a:ln/>
        </p:spPr>
        <p:txBody>
          <a:bodyPr wrap="square" lIns="0" tIns="0" rIns="0" bIns="0" rtlCol="0" anchor="t"/>
          <a:lstStyle/>
          <a:p>
            <a:pPr marL="0" indent="0" algn="l">
              <a:lnSpc>
                <a:spcPts val="2750"/>
              </a:lnSpc>
              <a:buNone/>
            </a:pPr>
            <a:r>
              <a:rPr lang="en-US" sz="1700" kern="0" spc="-35" dirty="0">
                <a:solidFill>
                  <a:schemeClr val="tx2"/>
                </a:solidFill>
                <a:latin typeface="Noto Sans" panose="020B0502040504020204" pitchFamily="34"/>
                <a:ea typeface="Noto Sans" panose="020B0502040504020204" pitchFamily="34"/>
                <a:cs typeface="Noto Sans" panose="020B0502040504020204" pitchFamily="34"/>
              </a:rPr>
              <a:t>Advocate for policies that extend foster care services to age 21, providing additional support and resources for young adults transitioning out of care.</a:t>
            </a:r>
            <a:endParaRPr lang="en-US" sz="1700" dirty="0">
              <a:solidFill>
                <a:schemeClr val="tx2"/>
              </a:solidFill>
              <a:latin typeface="Noto Sans" panose="020B0502040504020204" pitchFamily="34"/>
              <a:ea typeface="Noto Sans" panose="020B0502040504020204" pitchFamily="34"/>
              <a:cs typeface="Noto Sans" panose="020B0502040504020204" pitchFamily="34"/>
            </a:endParaRPr>
          </a:p>
        </p:txBody>
      </p:sp>
      <p:sp>
        <p:nvSpPr>
          <p:cNvPr id="7" name="Shape 4"/>
          <p:cNvSpPr/>
          <p:nvPr/>
        </p:nvSpPr>
        <p:spPr>
          <a:xfrm>
            <a:off x="5176242" y="3641765"/>
            <a:ext cx="8632627" cy="15240"/>
          </a:xfrm>
          <a:prstGeom prst="roundRect">
            <a:avLst>
              <a:gd name="adj" fmla="val 603804"/>
            </a:avLst>
          </a:prstGeom>
          <a:solidFill>
            <a:srgbClr val="D6BADD"/>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1879997" y="3684389"/>
            <a:ext cx="4321969" cy="1943338"/>
          </a:xfrm>
          <a:prstGeom prst="rect">
            <a:avLst/>
          </a:prstGeom>
        </p:spPr>
      </p:pic>
      <p:sp>
        <p:nvSpPr>
          <p:cNvPr id="9" name="Text 5"/>
          <p:cNvSpPr/>
          <p:nvPr/>
        </p:nvSpPr>
        <p:spPr>
          <a:xfrm>
            <a:off x="3972520" y="4436983"/>
            <a:ext cx="136922" cy="438150"/>
          </a:xfrm>
          <a:prstGeom prst="rect">
            <a:avLst/>
          </a:prstGeom>
          <a:noFill/>
          <a:ln/>
        </p:spPr>
        <p:txBody>
          <a:bodyPr wrap="none" lIns="0" tIns="0" rIns="0" bIns="0" rtlCol="0" anchor="t"/>
          <a:lstStyle/>
          <a:p>
            <a:pPr marL="0" indent="0" algn="ctr">
              <a:lnSpc>
                <a:spcPts val="3450"/>
              </a:lnSpc>
              <a:buNone/>
            </a:pPr>
            <a:r>
              <a:rPr lang="en-US" sz="2150" kern="0" spc="-43"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150" dirty="0"/>
          </a:p>
        </p:txBody>
      </p:sp>
      <p:sp>
        <p:nvSpPr>
          <p:cNvPr id="10" name="Text 6"/>
          <p:cNvSpPr/>
          <p:nvPr/>
        </p:nvSpPr>
        <p:spPr>
          <a:xfrm>
            <a:off x="6421041" y="3903464"/>
            <a:ext cx="2577465" cy="322183"/>
          </a:xfrm>
          <a:prstGeom prst="rect">
            <a:avLst/>
          </a:prstGeom>
          <a:noFill/>
          <a:ln/>
        </p:spPr>
        <p:txBody>
          <a:bodyPr wrap="none" lIns="0" tIns="0" rIns="0" bIns="0" rtlCol="0" anchor="t"/>
          <a:lstStyle/>
          <a:p>
            <a:pPr marL="0" indent="0" algn="l">
              <a:lnSpc>
                <a:spcPts val="2500"/>
              </a:lnSpc>
              <a:buNone/>
            </a:pPr>
            <a:r>
              <a:rPr lang="en-US" sz="2000" kern="0" spc="-41" dirty="0">
                <a:solidFill>
                  <a:schemeClr val="tx2"/>
                </a:solidFill>
                <a:latin typeface="Noto Sans" panose="020B0502040504020204" pitchFamily="34"/>
                <a:ea typeface="Noto Sans" panose="020B0502040504020204" pitchFamily="34"/>
                <a:cs typeface="Noto Sans" panose="020B0502040504020204" pitchFamily="34"/>
              </a:rPr>
              <a:t>Financial Assistance</a:t>
            </a:r>
            <a:endParaRPr lang="en-US" sz="2000" dirty="0">
              <a:solidFill>
                <a:schemeClr val="tx2"/>
              </a:solidFill>
              <a:latin typeface="Noto Sans" panose="020B0502040504020204" pitchFamily="34"/>
              <a:ea typeface="Noto Sans" panose="020B0502040504020204" pitchFamily="34"/>
              <a:cs typeface="Noto Sans" panose="020B0502040504020204" pitchFamily="34"/>
            </a:endParaRPr>
          </a:p>
        </p:txBody>
      </p:sp>
      <p:sp>
        <p:nvSpPr>
          <p:cNvPr id="11" name="Text 7"/>
          <p:cNvSpPr/>
          <p:nvPr/>
        </p:nvSpPr>
        <p:spPr>
          <a:xfrm>
            <a:off x="6421041" y="4357092"/>
            <a:ext cx="7223522" cy="1051560"/>
          </a:xfrm>
          <a:prstGeom prst="rect">
            <a:avLst/>
          </a:prstGeom>
          <a:noFill/>
          <a:ln/>
        </p:spPr>
        <p:txBody>
          <a:bodyPr wrap="square" lIns="0" tIns="0" rIns="0" bIns="0" rtlCol="0" anchor="t"/>
          <a:lstStyle/>
          <a:p>
            <a:pPr marL="0" indent="0" algn="l">
              <a:lnSpc>
                <a:spcPts val="2750"/>
              </a:lnSpc>
              <a:buNone/>
            </a:pPr>
            <a:r>
              <a:rPr lang="en-US" sz="1700" kern="0" spc="-35" dirty="0">
                <a:solidFill>
                  <a:schemeClr val="tx2"/>
                </a:solidFill>
                <a:latin typeface="Noto Sans" panose="020B0502040504020204" pitchFamily="34"/>
                <a:ea typeface="Noto Sans" panose="020B0502040504020204" pitchFamily="34"/>
                <a:cs typeface="Noto Sans" panose="020B0502040504020204" pitchFamily="34"/>
              </a:rPr>
              <a:t>Promote policies that increase financial aid and scholarships available to youth aging out of foster care, enabling them to access education and career opportunities.</a:t>
            </a:r>
            <a:endParaRPr lang="en-US" sz="1700" dirty="0">
              <a:solidFill>
                <a:schemeClr val="tx2"/>
              </a:solidFill>
              <a:latin typeface="Noto Sans" panose="020B0502040504020204" pitchFamily="34"/>
              <a:ea typeface="Noto Sans" panose="020B0502040504020204" pitchFamily="34"/>
              <a:cs typeface="Noto Sans" panose="020B0502040504020204" pitchFamily="34"/>
            </a:endParaRPr>
          </a:p>
        </p:txBody>
      </p:sp>
      <p:sp>
        <p:nvSpPr>
          <p:cNvPr id="12" name="Shape 8"/>
          <p:cNvSpPr/>
          <p:nvPr/>
        </p:nvSpPr>
        <p:spPr>
          <a:xfrm>
            <a:off x="6256734" y="5639872"/>
            <a:ext cx="7552134" cy="15240"/>
          </a:xfrm>
          <a:prstGeom prst="roundRect">
            <a:avLst>
              <a:gd name="adj" fmla="val 603804"/>
            </a:avLst>
          </a:prstGeom>
          <a:solidFill>
            <a:srgbClr val="D6BADD"/>
          </a:solidFill>
          <a:ln/>
        </p:spPr>
        <p:txBody>
          <a:bodyPr/>
          <a:lstStyle/>
          <a:p>
            <a:endParaRPr lang="en-US"/>
          </a:p>
        </p:txBody>
      </p:sp>
      <p:pic>
        <p:nvPicPr>
          <p:cNvPr id="13" name="Image 2" descr="preencoded.png"/>
          <p:cNvPicPr>
            <a:picLocks noChangeAspect="1"/>
          </p:cNvPicPr>
          <p:nvPr/>
        </p:nvPicPr>
        <p:blipFill>
          <a:blip r:embed="rId5"/>
          <a:stretch>
            <a:fillRect/>
          </a:stretch>
        </p:blipFill>
        <p:spPr>
          <a:xfrm>
            <a:off x="799505" y="5682496"/>
            <a:ext cx="6482953" cy="1943338"/>
          </a:xfrm>
          <a:prstGeom prst="rect">
            <a:avLst/>
          </a:prstGeom>
        </p:spPr>
      </p:pic>
      <p:sp>
        <p:nvSpPr>
          <p:cNvPr id="14" name="Text 9"/>
          <p:cNvSpPr/>
          <p:nvPr/>
        </p:nvSpPr>
        <p:spPr>
          <a:xfrm>
            <a:off x="3972520" y="6435090"/>
            <a:ext cx="136922" cy="438150"/>
          </a:xfrm>
          <a:prstGeom prst="rect">
            <a:avLst/>
          </a:prstGeom>
          <a:noFill/>
          <a:ln/>
        </p:spPr>
        <p:txBody>
          <a:bodyPr wrap="none" lIns="0" tIns="0" rIns="0" bIns="0" rtlCol="0" anchor="t"/>
          <a:lstStyle/>
          <a:p>
            <a:pPr marL="0" indent="0" algn="ctr">
              <a:lnSpc>
                <a:spcPts val="3450"/>
              </a:lnSpc>
              <a:buNone/>
            </a:pPr>
            <a:r>
              <a:rPr lang="en-US" sz="2150" kern="0" spc="-43"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150" dirty="0"/>
          </a:p>
        </p:txBody>
      </p:sp>
      <p:sp>
        <p:nvSpPr>
          <p:cNvPr id="15" name="Text 10"/>
          <p:cNvSpPr/>
          <p:nvPr/>
        </p:nvSpPr>
        <p:spPr>
          <a:xfrm>
            <a:off x="7501533" y="5901571"/>
            <a:ext cx="2577465" cy="322183"/>
          </a:xfrm>
          <a:prstGeom prst="rect">
            <a:avLst/>
          </a:prstGeom>
          <a:noFill/>
          <a:ln/>
        </p:spPr>
        <p:txBody>
          <a:bodyPr wrap="none" lIns="0" tIns="0" rIns="0" bIns="0" rtlCol="0" anchor="t"/>
          <a:lstStyle/>
          <a:p>
            <a:pPr marL="0" indent="0" algn="l">
              <a:lnSpc>
                <a:spcPts val="2500"/>
              </a:lnSpc>
              <a:buNone/>
            </a:pPr>
            <a:r>
              <a:rPr lang="en-US" sz="2000" kern="0" spc="-41" dirty="0">
                <a:solidFill>
                  <a:schemeClr val="tx2"/>
                </a:solidFill>
                <a:latin typeface="Noto Sans" panose="020B0502040504020204" pitchFamily="34"/>
                <a:ea typeface="Noto Sans" panose="020B0502040504020204" pitchFamily="34"/>
                <a:cs typeface="Noto Sans" panose="020B0502040504020204" pitchFamily="34"/>
              </a:rPr>
              <a:t>Housing Support</a:t>
            </a:r>
            <a:endParaRPr lang="en-US" sz="2000" dirty="0">
              <a:solidFill>
                <a:schemeClr val="tx2"/>
              </a:solidFill>
              <a:latin typeface="Noto Sans" panose="020B0502040504020204" pitchFamily="34"/>
              <a:ea typeface="Noto Sans" panose="020B0502040504020204" pitchFamily="34"/>
              <a:cs typeface="Noto Sans" panose="020B0502040504020204" pitchFamily="34"/>
            </a:endParaRPr>
          </a:p>
        </p:txBody>
      </p:sp>
      <p:sp>
        <p:nvSpPr>
          <p:cNvPr id="16" name="Text 11"/>
          <p:cNvSpPr/>
          <p:nvPr/>
        </p:nvSpPr>
        <p:spPr>
          <a:xfrm>
            <a:off x="7501533" y="6355199"/>
            <a:ext cx="6143030" cy="1051560"/>
          </a:xfrm>
          <a:prstGeom prst="rect">
            <a:avLst/>
          </a:prstGeom>
          <a:noFill/>
          <a:ln/>
        </p:spPr>
        <p:txBody>
          <a:bodyPr wrap="square" lIns="0" tIns="0" rIns="0" bIns="0" rtlCol="0" anchor="t"/>
          <a:lstStyle/>
          <a:p>
            <a:pPr marL="0" indent="0" algn="l">
              <a:lnSpc>
                <a:spcPts val="2750"/>
              </a:lnSpc>
              <a:buNone/>
            </a:pPr>
            <a:r>
              <a:rPr lang="en-US" sz="1700" kern="0" spc="-35" dirty="0">
                <a:solidFill>
                  <a:schemeClr val="tx2"/>
                </a:solidFill>
                <a:latin typeface="Noto Sans" panose="020B0502040504020204" pitchFamily="34"/>
                <a:ea typeface="Noto Sans" panose="020B0502040504020204" pitchFamily="34"/>
                <a:cs typeface="Noto Sans" panose="020B0502040504020204" pitchFamily="34"/>
              </a:rPr>
              <a:t>Support policies that provide affordable housing options for youth aging out of foster care, addressing housing insecurity and creating stable living environments.</a:t>
            </a:r>
            <a:endParaRPr lang="en-US" sz="1700" dirty="0">
              <a:solidFill>
                <a:schemeClr val="tx2"/>
              </a:solidFill>
              <a:latin typeface="Noto Sans" panose="020B0502040504020204" pitchFamily="34"/>
              <a:ea typeface="Noto Sans" panose="020B0502040504020204" pitchFamily="34"/>
              <a:cs typeface="Noto Sans" panose="020B0502040504020204" pitchFamily="34"/>
            </a:endParaRPr>
          </a:p>
        </p:txBody>
      </p:sp>
      <p:pic>
        <p:nvPicPr>
          <p:cNvPr id="17" name="Picture 16" descr="Graphical user interface, application&#10;&#10;Description automatically generated">
            <a:extLst>
              <a:ext uri="{FF2B5EF4-FFF2-40B4-BE49-F238E27FC236}">
                <a16:creationId xmlns:a16="http://schemas.microsoft.com/office/drawing/2014/main" id="{BAD35B97-8CC8-9081-D39F-CB1CED41FBD7}"/>
              </a:ext>
            </a:extLst>
          </p:cNvPr>
          <p:cNvPicPr>
            <a:picLocks noChangeAspect="1"/>
          </p:cNvPicPr>
          <p:nvPr/>
        </p:nvPicPr>
        <p:blipFill rotWithShape="1">
          <a:blip r:embed="rId6"/>
          <a:srcRect t="12401" r="6930"/>
          <a:stretch/>
        </p:blipFill>
        <p:spPr>
          <a:xfrm>
            <a:off x="8998506" y="7525576"/>
            <a:ext cx="3681104" cy="692951"/>
          </a:xfrm>
          <a:prstGeom prst="rect">
            <a:avLst/>
          </a:prstGeom>
        </p:spPr>
      </p:pic>
      <p:sp>
        <p:nvSpPr>
          <p:cNvPr id="18" name="Rectangle 17">
            <a:extLst>
              <a:ext uri="{FF2B5EF4-FFF2-40B4-BE49-F238E27FC236}">
                <a16:creationId xmlns:a16="http://schemas.microsoft.com/office/drawing/2014/main" id="{B86403F0-39B6-37E2-AEE5-DCE4BDDCDAAF}"/>
              </a:ext>
            </a:extLst>
          </p:cNvPr>
          <p:cNvSpPr/>
          <p:nvPr/>
        </p:nvSpPr>
        <p:spPr>
          <a:xfrm>
            <a:off x="0" y="-11073"/>
            <a:ext cx="187569" cy="8229600"/>
          </a:xfrm>
          <a:prstGeom prst="rect">
            <a:avLst/>
          </a:prstGeom>
          <a:solidFill>
            <a:srgbClr val="1B75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80D0ABF-95A3-F291-7B95-680022980F51}"/>
              </a:ext>
            </a:extLst>
          </p:cNvPr>
          <p:cNvSpPr/>
          <p:nvPr/>
        </p:nvSpPr>
        <p:spPr>
          <a:xfrm>
            <a:off x="-1" y="-34520"/>
            <a:ext cx="187569" cy="1430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2D244-68F9-D88B-2BA8-4EEDE5C1A2EE}"/>
              </a:ext>
            </a:extLst>
          </p:cNvPr>
          <p:cNvSpPr>
            <a:spLocks noGrp="1"/>
          </p:cNvSpPr>
          <p:nvPr>
            <p:ph type="title"/>
          </p:nvPr>
        </p:nvSpPr>
        <p:spPr/>
        <p:txBody>
          <a:bodyPr/>
          <a:lstStyle/>
          <a:p>
            <a:r>
              <a:rPr lang="en-US" dirty="0"/>
              <a:t>Transition Resources</a:t>
            </a:r>
          </a:p>
        </p:txBody>
      </p:sp>
      <p:sp>
        <p:nvSpPr>
          <p:cNvPr id="3" name="Content Placeholder 2">
            <a:extLst>
              <a:ext uri="{FF2B5EF4-FFF2-40B4-BE49-F238E27FC236}">
                <a16:creationId xmlns:a16="http://schemas.microsoft.com/office/drawing/2014/main" id="{9C06E5FB-6F70-0559-298C-2CDA37246F00}"/>
              </a:ext>
            </a:extLst>
          </p:cNvPr>
          <p:cNvSpPr>
            <a:spLocks noGrp="1"/>
          </p:cNvSpPr>
          <p:nvPr>
            <p:ph idx="1"/>
          </p:nvPr>
        </p:nvSpPr>
        <p:spPr>
          <a:xfrm>
            <a:off x="838199" y="1438835"/>
            <a:ext cx="13378543" cy="6290022"/>
          </a:xfrm>
        </p:spPr>
        <p:txBody>
          <a:bodyPr/>
          <a:lstStyle/>
          <a:p>
            <a:pPr marL="457200" lvl="0" indent="0" algn="l" rtl="0">
              <a:spcBef>
                <a:spcPts val="800"/>
              </a:spcBef>
              <a:spcAft>
                <a:spcPts val="0"/>
              </a:spcAft>
              <a:buNone/>
            </a:pPr>
            <a:r>
              <a:rPr lang="en-US" dirty="0"/>
              <a:t>Social Support</a:t>
            </a:r>
          </a:p>
          <a:p>
            <a:pPr marL="457200" lvl="0" indent="0" algn="l" rtl="0">
              <a:spcBef>
                <a:spcPts val="800"/>
              </a:spcBef>
              <a:spcAft>
                <a:spcPts val="0"/>
              </a:spcAft>
              <a:buNone/>
            </a:pPr>
            <a:endParaRPr lang="en-US" dirty="0"/>
          </a:p>
          <a:p>
            <a:pPr marL="457200" lvl="0" indent="0" algn="l" rtl="0">
              <a:spcBef>
                <a:spcPts val="800"/>
              </a:spcBef>
              <a:spcAft>
                <a:spcPts val="0"/>
              </a:spcAft>
              <a:buNone/>
            </a:pPr>
            <a:r>
              <a:rPr lang="en-US" dirty="0"/>
              <a:t>System Relationships</a:t>
            </a:r>
          </a:p>
          <a:p>
            <a:pPr marL="457200" lvl="0" indent="0" algn="l" rtl="0">
              <a:spcBef>
                <a:spcPts val="800"/>
              </a:spcBef>
              <a:spcAft>
                <a:spcPts val="0"/>
              </a:spcAft>
              <a:buNone/>
            </a:pPr>
            <a:endParaRPr lang="en-US" dirty="0"/>
          </a:p>
          <a:p>
            <a:pPr marL="457200" lvl="0" indent="0" algn="l" rtl="0">
              <a:spcBef>
                <a:spcPts val="800"/>
              </a:spcBef>
              <a:spcAft>
                <a:spcPts val="0"/>
              </a:spcAft>
              <a:buNone/>
            </a:pPr>
            <a:r>
              <a:rPr lang="en-US" dirty="0"/>
              <a:t>John F. Chafee Foster Care Independence Program</a:t>
            </a:r>
          </a:p>
          <a:p>
            <a:pPr marL="457200" lvl="0" indent="0" algn="l" rtl="0">
              <a:spcBef>
                <a:spcPts val="800"/>
              </a:spcBef>
              <a:spcAft>
                <a:spcPts val="0"/>
              </a:spcAft>
              <a:buNone/>
            </a:pPr>
            <a:endParaRPr lang="en-US" dirty="0"/>
          </a:p>
          <a:p>
            <a:pPr marL="457200" lvl="0" indent="0" algn="l" rtl="0">
              <a:spcBef>
                <a:spcPts val="800"/>
              </a:spcBef>
              <a:spcAft>
                <a:spcPts val="0"/>
              </a:spcAft>
              <a:buNone/>
            </a:pPr>
            <a:r>
              <a:rPr lang="en-US" dirty="0"/>
              <a:t>Independent Living Coach</a:t>
            </a:r>
          </a:p>
          <a:p>
            <a:pPr marL="457200" lvl="0" indent="0" algn="l" rtl="0">
              <a:spcBef>
                <a:spcPts val="800"/>
              </a:spcBef>
              <a:spcAft>
                <a:spcPts val="0"/>
              </a:spcAft>
              <a:buNone/>
            </a:pPr>
            <a:endParaRPr lang="en-US" dirty="0"/>
          </a:p>
          <a:p>
            <a:pPr marL="457200" lvl="0" indent="0" algn="l" rtl="0">
              <a:spcBef>
                <a:spcPts val="800"/>
              </a:spcBef>
              <a:spcAft>
                <a:spcPts val="0"/>
              </a:spcAft>
              <a:buNone/>
            </a:pPr>
            <a:r>
              <a:rPr lang="en-US" dirty="0"/>
              <a:t>Foster Care Transition Toolkit</a:t>
            </a:r>
          </a:p>
          <a:p>
            <a:endParaRPr lang="en-US" dirty="0"/>
          </a:p>
        </p:txBody>
      </p:sp>
      <p:sp>
        <p:nvSpPr>
          <p:cNvPr id="4" name="TextBox 3">
            <a:extLst>
              <a:ext uri="{FF2B5EF4-FFF2-40B4-BE49-F238E27FC236}">
                <a16:creationId xmlns:a16="http://schemas.microsoft.com/office/drawing/2014/main" id="{BFFC3CA4-54A7-7658-D033-E348681CA537}"/>
              </a:ext>
            </a:extLst>
          </p:cNvPr>
          <p:cNvSpPr txBox="1"/>
          <p:nvPr/>
        </p:nvSpPr>
        <p:spPr>
          <a:xfrm>
            <a:off x="598516" y="7232073"/>
            <a:ext cx="7404976" cy="646331"/>
          </a:xfrm>
          <a:prstGeom prst="rect">
            <a:avLst/>
          </a:prstGeom>
          <a:noFill/>
        </p:spPr>
        <p:txBody>
          <a:bodyPr wrap="none" rtlCol="0">
            <a:spAutoFit/>
          </a:bodyPr>
          <a:lstStyle/>
          <a:p>
            <a:r>
              <a:rPr lang="en-US" sz="1800" dirty="0"/>
              <a:t>https://www2.ed.gov/about/</a:t>
            </a:r>
            <a:r>
              <a:rPr lang="en-US" sz="1800" dirty="0" err="1"/>
              <a:t>inits</a:t>
            </a:r>
            <a:r>
              <a:rPr lang="en-US" sz="1800" dirty="0"/>
              <a:t>/ed/foster-care/youth-transition-</a:t>
            </a:r>
            <a:r>
              <a:rPr lang="en-US" sz="1800" dirty="0" err="1"/>
              <a:t>toolkit.pdf</a:t>
            </a:r>
            <a:endParaRPr lang="en-US" sz="1800" dirty="0"/>
          </a:p>
          <a:p>
            <a:endParaRPr lang="en-US" dirty="0"/>
          </a:p>
        </p:txBody>
      </p:sp>
    </p:spTree>
    <p:extLst>
      <p:ext uri="{BB962C8B-B14F-4D97-AF65-F5344CB8AC3E}">
        <p14:creationId xmlns:p14="http://schemas.microsoft.com/office/powerpoint/2010/main" val="367007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415530" y="729139"/>
            <a:ext cx="13272492" cy="704017"/>
          </a:xfrm>
          <a:prstGeom prst="rect">
            <a:avLst/>
          </a:prstGeom>
          <a:noFill/>
          <a:ln/>
        </p:spPr>
        <p:txBody>
          <a:bodyPr wrap="none" lIns="0" tIns="0" rIns="0" bIns="0" rtlCol="0" anchor="t"/>
          <a:lstStyle/>
          <a:p>
            <a:pPr marL="0" indent="0">
              <a:lnSpc>
                <a:spcPts val="5500"/>
              </a:lnSpc>
              <a:buNone/>
            </a:pPr>
            <a:r>
              <a:rPr lang="en-US" sz="4400" kern="0" spc="-89" dirty="0">
                <a:solidFill>
                  <a:schemeClr val="tx2"/>
                </a:solidFill>
                <a:latin typeface="Noto Sans" panose="020B0502040504020204" pitchFamily="34"/>
                <a:ea typeface="Noto Sans" panose="020B0502040504020204" pitchFamily="34"/>
                <a:cs typeface="Noto Sans" panose="020B0502040504020204" pitchFamily="34"/>
              </a:rPr>
              <a:t>Key Takeaways and Next Steps</a:t>
            </a:r>
            <a:endParaRPr lang="en-US" sz="4400" dirty="0">
              <a:solidFill>
                <a:schemeClr val="tx2"/>
              </a:solidFill>
              <a:latin typeface="Noto Sans" panose="020B0502040504020204" pitchFamily="34"/>
              <a:ea typeface="Noto Sans" panose="020B0502040504020204" pitchFamily="34"/>
              <a:cs typeface="Noto Sans" panose="020B0502040504020204" pitchFamily="34"/>
            </a:endParaRPr>
          </a:p>
        </p:txBody>
      </p:sp>
      <p:sp>
        <p:nvSpPr>
          <p:cNvPr id="4" name="Shape 1"/>
          <p:cNvSpPr/>
          <p:nvPr/>
        </p:nvSpPr>
        <p:spPr>
          <a:xfrm>
            <a:off x="6324124" y="2061329"/>
            <a:ext cx="538520" cy="538520"/>
          </a:xfrm>
          <a:prstGeom prst="roundRect">
            <a:avLst>
              <a:gd name="adj" fmla="val 18670"/>
            </a:avLst>
          </a:prstGeom>
          <a:solidFill>
            <a:srgbClr val="F0D4F7"/>
          </a:solidFill>
          <a:ln w="7620">
            <a:solidFill>
              <a:srgbClr val="D6BADD"/>
            </a:solidFill>
            <a:prstDash val="solid"/>
          </a:ln>
        </p:spPr>
        <p:txBody>
          <a:bodyPr/>
          <a:lstStyle/>
          <a:p>
            <a:endParaRPr lang="en-US"/>
          </a:p>
        </p:txBody>
      </p:sp>
      <p:sp>
        <p:nvSpPr>
          <p:cNvPr id="5" name="Text 2"/>
          <p:cNvSpPr/>
          <p:nvPr/>
        </p:nvSpPr>
        <p:spPr>
          <a:xfrm>
            <a:off x="6508909" y="2161580"/>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650" dirty="0"/>
          </a:p>
        </p:txBody>
      </p:sp>
      <p:sp>
        <p:nvSpPr>
          <p:cNvPr id="6" name="Text 3"/>
          <p:cNvSpPr/>
          <p:nvPr/>
        </p:nvSpPr>
        <p:spPr>
          <a:xfrm>
            <a:off x="7101959" y="2061329"/>
            <a:ext cx="6690717" cy="766048"/>
          </a:xfrm>
          <a:prstGeom prst="rect">
            <a:avLst/>
          </a:prstGeom>
          <a:noFill/>
          <a:ln/>
        </p:spPr>
        <p:txBody>
          <a:bodyPr wrap="square" lIns="0" tIns="0" rIns="0" bIns="0" rtlCol="0" anchor="t"/>
          <a:lstStyle/>
          <a:p>
            <a:pPr marL="0" indent="0">
              <a:lnSpc>
                <a:spcPts val="3000"/>
              </a:lnSpc>
              <a:buNone/>
            </a:pPr>
            <a:r>
              <a:rPr lang="en-US" sz="1850" kern="0" spc="-38" dirty="0">
                <a:solidFill>
                  <a:schemeClr val="tx2"/>
                </a:solidFill>
                <a:latin typeface="Noto Sans" panose="020B0502040504020204" pitchFamily="34"/>
                <a:ea typeface="Noto Sans" panose="020B0502040504020204" pitchFamily="34"/>
                <a:cs typeface="Noto Sans" panose="020B0502040504020204" pitchFamily="34"/>
              </a:rPr>
              <a:t>Youth aging out of foster care face significant challenges, highlighting the need for comprehensive support and resources.</a:t>
            </a:r>
            <a:endParaRPr lang="en-US" sz="1850" dirty="0">
              <a:solidFill>
                <a:schemeClr val="tx2"/>
              </a:solidFill>
              <a:latin typeface="Noto Sans" panose="020B0502040504020204" pitchFamily="34"/>
              <a:ea typeface="Noto Sans" panose="020B0502040504020204" pitchFamily="34"/>
              <a:cs typeface="Noto Sans" panose="020B0502040504020204" pitchFamily="34"/>
            </a:endParaRPr>
          </a:p>
        </p:txBody>
      </p:sp>
      <p:sp>
        <p:nvSpPr>
          <p:cNvPr id="7" name="Shape 4"/>
          <p:cNvSpPr/>
          <p:nvPr/>
        </p:nvSpPr>
        <p:spPr>
          <a:xfrm>
            <a:off x="6324124" y="3377565"/>
            <a:ext cx="538520" cy="538520"/>
          </a:xfrm>
          <a:prstGeom prst="roundRect">
            <a:avLst>
              <a:gd name="adj" fmla="val 18670"/>
            </a:avLst>
          </a:prstGeom>
          <a:solidFill>
            <a:srgbClr val="F0D4F7"/>
          </a:solidFill>
          <a:ln w="7620">
            <a:solidFill>
              <a:srgbClr val="D6BADD"/>
            </a:solidFill>
            <a:prstDash val="solid"/>
          </a:ln>
        </p:spPr>
        <p:txBody>
          <a:bodyPr/>
          <a:lstStyle/>
          <a:p>
            <a:endParaRPr lang="en-US"/>
          </a:p>
        </p:txBody>
      </p:sp>
      <p:sp>
        <p:nvSpPr>
          <p:cNvPr id="8" name="Text 5"/>
          <p:cNvSpPr/>
          <p:nvPr/>
        </p:nvSpPr>
        <p:spPr>
          <a:xfrm>
            <a:off x="6508909" y="3477816"/>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650" dirty="0"/>
          </a:p>
        </p:txBody>
      </p:sp>
      <p:sp>
        <p:nvSpPr>
          <p:cNvPr id="9" name="Text 6"/>
          <p:cNvSpPr/>
          <p:nvPr/>
        </p:nvSpPr>
        <p:spPr>
          <a:xfrm>
            <a:off x="7101959" y="3377565"/>
            <a:ext cx="6690717" cy="766048"/>
          </a:xfrm>
          <a:prstGeom prst="rect">
            <a:avLst/>
          </a:prstGeom>
          <a:noFill/>
          <a:ln/>
        </p:spPr>
        <p:txBody>
          <a:bodyPr wrap="square" lIns="0" tIns="0" rIns="0" bIns="0" rtlCol="0" anchor="t"/>
          <a:lstStyle/>
          <a:p>
            <a:pPr marL="0" indent="0">
              <a:lnSpc>
                <a:spcPts val="3000"/>
              </a:lnSpc>
              <a:buNone/>
            </a:pPr>
            <a:r>
              <a:rPr lang="en-US" sz="1850" kern="0" spc="-38" dirty="0">
                <a:solidFill>
                  <a:schemeClr val="tx2"/>
                </a:solidFill>
                <a:latin typeface="Noto Sans" panose="020B0502040504020204" pitchFamily="34"/>
                <a:ea typeface="Noto Sans" panose="020B0502040504020204" pitchFamily="34"/>
                <a:cs typeface="Noto Sans" panose="020B0502040504020204" pitchFamily="34"/>
              </a:rPr>
              <a:t>Integrating essential life skills into their plan of care is crucial for their success in transitioning to independent adulthood.</a:t>
            </a:r>
            <a:endParaRPr lang="en-US" sz="1850" dirty="0">
              <a:solidFill>
                <a:schemeClr val="tx2"/>
              </a:solidFill>
              <a:latin typeface="Noto Sans" panose="020B0502040504020204" pitchFamily="34"/>
              <a:ea typeface="Noto Sans" panose="020B0502040504020204" pitchFamily="34"/>
              <a:cs typeface="Noto Sans" panose="020B0502040504020204" pitchFamily="34"/>
            </a:endParaRPr>
          </a:p>
        </p:txBody>
      </p:sp>
      <p:sp>
        <p:nvSpPr>
          <p:cNvPr id="10" name="Shape 7"/>
          <p:cNvSpPr/>
          <p:nvPr/>
        </p:nvSpPr>
        <p:spPr>
          <a:xfrm>
            <a:off x="6324124" y="4693801"/>
            <a:ext cx="538520" cy="538520"/>
          </a:xfrm>
          <a:prstGeom prst="roundRect">
            <a:avLst>
              <a:gd name="adj" fmla="val 18670"/>
            </a:avLst>
          </a:prstGeom>
          <a:solidFill>
            <a:srgbClr val="F0D4F7"/>
          </a:solidFill>
          <a:ln w="7620">
            <a:solidFill>
              <a:srgbClr val="D6BADD"/>
            </a:solidFill>
            <a:prstDash val="solid"/>
          </a:ln>
        </p:spPr>
        <p:txBody>
          <a:bodyPr/>
          <a:lstStyle/>
          <a:p>
            <a:endParaRPr lang="en-US"/>
          </a:p>
        </p:txBody>
      </p:sp>
      <p:sp>
        <p:nvSpPr>
          <p:cNvPr id="11" name="Text 8"/>
          <p:cNvSpPr/>
          <p:nvPr/>
        </p:nvSpPr>
        <p:spPr>
          <a:xfrm>
            <a:off x="6508909" y="4794052"/>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650" dirty="0"/>
          </a:p>
        </p:txBody>
      </p:sp>
      <p:sp>
        <p:nvSpPr>
          <p:cNvPr id="12" name="Text 9"/>
          <p:cNvSpPr/>
          <p:nvPr/>
        </p:nvSpPr>
        <p:spPr>
          <a:xfrm>
            <a:off x="7101959" y="4693801"/>
            <a:ext cx="6690717" cy="1149072"/>
          </a:xfrm>
          <a:prstGeom prst="rect">
            <a:avLst/>
          </a:prstGeom>
          <a:noFill/>
          <a:ln/>
        </p:spPr>
        <p:txBody>
          <a:bodyPr wrap="square" lIns="0" tIns="0" rIns="0" bIns="0" rtlCol="0" anchor="t"/>
          <a:lstStyle/>
          <a:p>
            <a:pPr marL="0" indent="0">
              <a:lnSpc>
                <a:spcPts val="3000"/>
              </a:lnSpc>
              <a:buNone/>
            </a:pPr>
            <a:r>
              <a:rPr lang="en-US" sz="1850" kern="0" spc="-38" dirty="0">
                <a:solidFill>
                  <a:schemeClr val="tx2"/>
                </a:solidFill>
                <a:latin typeface="Noto Sans" panose="020B0502040504020204" pitchFamily="34"/>
                <a:ea typeface="Noto Sans" panose="020B0502040504020204" pitchFamily="34"/>
                <a:cs typeface="Noto Sans" panose="020B0502040504020204" pitchFamily="34"/>
              </a:rPr>
              <a:t>Advocating for policy changes that address financial, housing, and educational barriers is essential to ensure a brighter future for these young adults.</a:t>
            </a:r>
            <a:endParaRPr lang="en-US" sz="1850" dirty="0">
              <a:solidFill>
                <a:schemeClr val="tx2"/>
              </a:solidFill>
              <a:latin typeface="Noto Sans" panose="020B0502040504020204" pitchFamily="34"/>
              <a:ea typeface="Noto Sans" panose="020B0502040504020204" pitchFamily="34"/>
              <a:cs typeface="Noto Sans" panose="020B0502040504020204" pitchFamily="34"/>
            </a:endParaRPr>
          </a:p>
        </p:txBody>
      </p:sp>
      <p:sp>
        <p:nvSpPr>
          <p:cNvPr id="13" name="Shape 10"/>
          <p:cNvSpPr/>
          <p:nvPr/>
        </p:nvSpPr>
        <p:spPr>
          <a:xfrm>
            <a:off x="6312769" y="6041308"/>
            <a:ext cx="538520" cy="538520"/>
          </a:xfrm>
          <a:prstGeom prst="roundRect">
            <a:avLst>
              <a:gd name="adj" fmla="val 18670"/>
            </a:avLst>
          </a:prstGeom>
          <a:solidFill>
            <a:srgbClr val="F0D4F7"/>
          </a:solidFill>
          <a:ln w="7620">
            <a:solidFill>
              <a:srgbClr val="D6BADD"/>
            </a:solidFill>
            <a:prstDash val="solid"/>
          </a:ln>
        </p:spPr>
        <p:txBody>
          <a:bodyPr/>
          <a:lstStyle/>
          <a:p>
            <a:endParaRPr lang="en-US"/>
          </a:p>
        </p:txBody>
      </p:sp>
      <p:sp>
        <p:nvSpPr>
          <p:cNvPr id="14" name="Text 11"/>
          <p:cNvSpPr/>
          <p:nvPr/>
        </p:nvSpPr>
        <p:spPr>
          <a:xfrm>
            <a:off x="6497554" y="6141559"/>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4</a:t>
            </a:r>
            <a:endParaRPr lang="en-US" sz="2650" dirty="0"/>
          </a:p>
        </p:txBody>
      </p:sp>
      <p:sp>
        <p:nvSpPr>
          <p:cNvPr id="15" name="Text 12"/>
          <p:cNvSpPr/>
          <p:nvPr/>
        </p:nvSpPr>
        <p:spPr>
          <a:xfrm>
            <a:off x="7090604" y="6041308"/>
            <a:ext cx="7112912" cy="1149072"/>
          </a:xfrm>
          <a:prstGeom prst="rect">
            <a:avLst/>
          </a:prstGeom>
          <a:noFill/>
          <a:ln/>
        </p:spPr>
        <p:txBody>
          <a:bodyPr wrap="square" lIns="0" tIns="0" rIns="0" bIns="0" rtlCol="0" anchor="t"/>
          <a:lstStyle/>
          <a:p>
            <a:pPr marL="0" indent="0">
              <a:lnSpc>
                <a:spcPts val="3000"/>
              </a:lnSpc>
              <a:buNone/>
            </a:pPr>
            <a:r>
              <a:rPr lang="en-US" sz="1850" kern="0" spc="-38" dirty="0">
                <a:solidFill>
                  <a:schemeClr val="tx2"/>
                </a:solidFill>
                <a:latin typeface="Noto Sans" panose="020B0502040504020204" pitchFamily="34"/>
                <a:ea typeface="Noto Sans" panose="020B0502040504020204" pitchFamily="34"/>
                <a:cs typeface="Noto Sans" panose="020B0502040504020204" pitchFamily="34"/>
              </a:rPr>
              <a:t>By working together, we can create a more supportive environment for youth transitioning out of foster care, empowering them to build fulfilling and successful lives.</a:t>
            </a:r>
            <a:endParaRPr lang="en-US" sz="1850" dirty="0">
              <a:solidFill>
                <a:schemeClr val="tx2"/>
              </a:solidFill>
              <a:latin typeface="Noto Sans" panose="020B0502040504020204" pitchFamily="34"/>
              <a:ea typeface="Noto Sans" panose="020B0502040504020204" pitchFamily="34"/>
              <a:cs typeface="Noto Sans" panose="020B0502040504020204" pitchFamily="34"/>
            </a:endParaRPr>
          </a:p>
        </p:txBody>
      </p:sp>
      <p:pic>
        <p:nvPicPr>
          <p:cNvPr id="16" name="Picture 15" descr="Graphical user interface, application&#10;&#10;Description automatically generated">
            <a:extLst>
              <a:ext uri="{FF2B5EF4-FFF2-40B4-BE49-F238E27FC236}">
                <a16:creationId xmlns:a16="http://schemas.microsoft.com/office/drawing/2014/main" id="{E169349B-9835-41D6-EFD3-E2BC26248706}"/>
              </a:ext>
            </a:extLst>
          </p:cNvPr>
          <p:cNvPicPr>
            <a:picLocks noChangeAspect="1"/>
          </p:cNvPicPr>
          <p:nvPr/>
        </p:nvPicPr>
        <p:blipFill rotWithShape="1">
          <a:blip r:embed="rId3"/>
          <a:srcRect t="12401" r="6930"/>
          <a:stretch/>
        </p:blipFill>
        <p:spPr>
          <a:xfrm>
            <a:off x="8998506" y="7525576"/>
            <a:ext cx="3681104" cy="692951"/>
          </a:xfrm>
          <a:prstGeom prst="rect">
            <a:avLst/>
          </a:prstGeom>
        </p:spPr>
      </p:pic>
      <p:sp>
        <p:nvSpPr>
          <p:cNvPr id="17" name="Rectangle 16">
            <a:extLst>
              <a:ext uri="{FF2B5EF4-FFF2-40B4-BE49-F238E27FC236}">
                <a16:creationId xmlns:a16="http://schemas.microsoft.com/office/drawing/2014/main" id="{52457917-3503-250F-8570-E0B1AF85D31E}"/>
              </a:ext>
            </a:extLst>
          </p:cNvPr>
          <p:cNvSpPr/>
          <p:nvPr/>
        </p:nvSpPr>
        <p:spPr>
          <a:xfrm>
            <a:off x="0" y="-11073"/>
            <a:ext cx="187569" cy="8229600"/>
          </a:xfrm>
          <a:prstGeom prst="rect">
            <a:avLst/>
          </a:prstGeom>
          <a:solidFill>
            <a:srgbClr val="1B75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33BD040-EDE5-C2E9-1E55-F9621E50B857}"/>
              </a:ext>
            </a:extLst>
          </p:cNvPr>
          <p:cNvSpPr/>
          <p:nvPr/>
        </p:nvSpPr>
        <p:spPr>
          <a:xfrm>
            <a:off x="-1" y="-34520"/>
            <a:ext cx="187569" cy="1430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Teenagers walking in town">
            <a:extLst>
              <a:ext uri="{FF2B5EF4-FFF2-40B4-BE49-F238E27FC236}">
                <a16:creationId xmlns:a16="http://schemas.microsoft.com/office/drawing/2014/main" id="{D56A73FE-4909-236D-ABAC-C3B4195ABE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529" y="2827377"/>
            <a:ext cx="5669280" cy="377756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5CF5-0248-D07A-60EB-45CC4D165C26}"/>
              </a:ext>
            </a:extLst>
          </p:cNvPr>
          <p:cNvSpPr>
            <a:spLocks noGrp="1"/>
          </p:cNvSpPr>
          <p:nvPr>
            <p:ph type="title"/>
          </p:nvPr>
        </p:nvSpPr>
        <p:spPr/>
        <p:txBody>
          <a:bodyPr/>
          <a:lstStyle/>
          <a:p>
            <a:r>
              <a:rPr lang="en-US" sz="4400" dirty="0">
                <a:solidFill>
                  <a:schemeClr val="tx2"/>
                </a:solidFill>
                <a:latin typeface="Noto Sans" panose="020B0502040504020204" pitchFamily="34"/>
                <a:ea typeface="Noto Sans" panose="020B0502040504020204" pitchFamily="34"/>
                <a:cs typeface="Noto Sans" panose="020B0502040504020204" pitchFamily="34"/>
              </a:rPr>
              <a:t>Objectives</a:t>
            </a:r>
            <a:endParaRPr lang="en-US" dirty="0"/>
          </a:p>
        </p:txBody>
      </p:sp>
      <p:sp>
        <p:nvSpPr>
          <p:cNvPr id="3" name="Content Placeholder 2">
            <a:extLst>
              <a:ext uri="{FF2B5EF4-FFF2-40B4-BE49-F238E27FC236}">
                <a16:creationId xmlns:a16="http://schemas.microsoft.com/office/drawing/2014/main" id="{6BCDB4FB-43D5-909C-98B1-145BA8DDE1B6}"/>
              </a:ext>
            </a:extLst>
          </p:cNvPr>
          <p:cNvSpPr>
            <a:spLocks noGrp="1"/>
          </p:cNvSpPr>
          <p:nvPr>
            <p:ph idx="1"/>
          </p:nvPr>
        </p:nvSpPr>
        <p:spPr/>
        <p:txBody>
          <a:bodyPr/>
          <a:lstStyle/>
          <a:p>
            <a:r>
              <a:rPr lang="en-US" sz="2800" dirty="0"/>
              <a:t>Define what it means to "age out" of foster care and identify the typical age at which this occurs.</a:t>
            </a:r>
          </a:p>
          <a:p>
            <a:r>
              <a:rPr lang="en-US" sz="2800" dirty="0"/>
              <a:t>Recognize the common challenges faced by youth aging out of foster care, including financial instability, lack of support systems, and housing insecurity.</a:t>
            </a:r>
          </a:p>
          <a:p>
            <a:r>
              <a:rPr lang="en-US" sz="2800" dirty="0"/>
              <a:t>Integrate basic life skills necessary for independent living, such as budgeting, cooking, job readiness, navigating health insurance plans and getting a driver’s license into their plan of care for youth in foster care.</a:t>
            </a:r>
          </a:p>
          <a:p>
            <a:r>
              <a:rPr lang="en-US" sz="2800" dirty="0"/>
              <a:t>Identify available educational resources, including vocational training, scholarships, and continuing education options.</a:t>
            </a:r>
          </a:p>
          <a:p>
            <a:r>
              <a:rPr lang="en-US" sz="2800" dirty="0"/>
              <a:t>Advocate for the importance of building support systems and how to connect with mentors, peer support groups, and community resources.</a:t>
            </a:r>
          </a:p>
          <a:p>
            <a:endParaRPr lang="en-US" sz="2800" dirty="0"/>
          </a:p>
        </p:txBody>
      </p:sp>
    </p:spTree>
    <p:extLst>
      <p:ext uri="{BB962C8B-B14F-4D97-AF65-F5344CB8AC3E}">
        <p14:creationId xmlns:p14="http://schemas.microsoft.com/office/powerpoint/2010/main" val="3896006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E02F-2C7B-C788-597B-BBF07C3EA2F4}"/>
              </a:ext>
            </a:extLst>
          </p:cNvPr>
          <p:cNvSpPr>
            <a:spLocks noGrp="1"/>
          </p:cNvSpPr>
          <p:nvPr>
            <p:ph type="title"/>
          </p:nvPr>
        </p:nvSpPr>
        <p:spPr/>
        <p:txBody>
          <a:bodyPr/>
          <a:lstStyle/>
          <a:p>
            <a:r>
              <a:rPr lang="en-US" dirty="0"/>
              <a:t>Understanding "Aging Out"</a:t>
            </a:r>
          </a:p>
        </p:txBody>
      </p:sp>
      <p:sp>
        <p:nvSpPr>
          <p:cNvPr id="3" name="Content Placeholder 2">
            <a:extLst>
              <a:ext uri="{FF2B5EF4-FFF2-40B4-BE49-F238E27FC236}">
                <a16:creationId xmlns:a16="http://schemas.microsoft.com/office/drawing/2014/main" id="{A96F98EC-A34A-D21A-9334-9B6A2B35FE22}"/>
              </a:ext>
            </a:extLst>
          </p:cNvPr>
          <p:cNvSpPr>
            <a:spLocks noGrp="1"/>
          </p:cNvSpPr>
          <p:nvPr>
            <p:ph idx="1"/>
          </p:nvPr>
        </p:nvSpPr>
        <p:spPr/>
        <p:txBody>
          <a:bodyPr/>
          <a:lstStyle/>
          <a:p>
            <a:r>
              <a:rPr lang="en-US" sz="3200" kern="0" spc="-38" dirty="0"/>
              <a:t>Youth "age out" of foster care when they reach the legal age of emancipation, typically 18 in most states, though some states extend this to 21. </a:t>
            </a:r>
          </a:p>
          <a:p>
            <a:r>
              <a:rPr lang="en-US" sz="3200" kern="0" spc="-38" dirty="0"/>
              <a:t>The transition from foster care to independent adulthood can be particularly challenging, often marked by limited resources, social isolation, and a lack of access to essential support systems. </a:t>
            </a:r>
            <a:endParaRPr lang="en-US" sz="3200" dirty="0"/>
          </a:p>
          <a:p>
            <a:endParaRPr lang="en-US" sz="3200" dirty="0"/>
          </a:p>
          <a:p>
            <a:endParaRPr lang="en-US" dirty="0"/>
          </a:p>
        </p:txBody>
      </p:sp>
    </p:spTree>
    <p:extLst>
      <p:ext uri="{BB962C8B-B14F-4D97-AF65-F5344CB8AC3E}">
        <p14:creationId xmlns:p14="http://schemas.microsoft.com/office/powerpoint/2010/main" val="33423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5EE2-5FBF-3D53-843E-D523C0188646}"/>
              </a:ext>
            </a:extLst>
          </p:cNvPr>
          <p:cNvSpPr>
            <a:spLocks noGrp="1"/>
          </p:cNvSpPr>
          <p:nvPr>
            <p:ph type="title"/>
          </p:nvPr>
        </p:nvSpPr>
        <p:spPr>
          <a:xfrm>
            <a:off x="838200" y="203751"/>
            <a:ext cx="13378542" cy="1336890"/>
          </a:xfrm>
        </p:spPr>
        <p:txBody>
          <a:bodyPr>
            <a:normAutofit/>
          </a:bodyPr>
          <a:lstStyle/>
          <a:p>
            <a:r>
              <a:rPr lang="en-US" dirty="0"/>
              <a:t>Current Data</a:t>
            </a:r>
          </a:p>
        </p:txBody>
      </p:sp>
      <p:graphicFrame>
        <p:nvGraphicFramePr>
          <p:cNvPr id="10" name="Content Placeholder 7">
            <a:extLst>
              <a:ext uri="{FF2B5EF4-FFF2-40B4-BE49-F238E27FC236}">
                <a16:creationId xmlns:a16="http://schemas.microsoft.com/office/drawing/2014/main" id="{572092CA-A433-3591-8F59-E7182D4A32F6}"/>
              </a:ext>
            </a:extLst>
          </p:cNvPr>
          <p:cNvGraphicFramePr>
            <a:graphicFrameLocks noGrp="1"/>
          </p:cNvGraphicFramePr>
          <p:nvPr>
            <p:ph idx="1"/>
            <p:extLst>
              <p:ext uri="{D42A27DB-BD31-4B8C-83A1-F6EECF244321}">
                <p14:modId xmlns:p14="http://schemas.microsoft.com/office/powerpoint/2010/main" val="62828886"/>
              </p:ext>
            </p:extLst>
          </p:nvPr>
        </p:nvGraphicFramePr>
        <p:xfrm>
          <a:off x="838199" y="1540641"/>
          <a:ext cx="13378543" cy="5922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B09DAAA3-D0BE-940A-0612-C2C53D5D06F5}"/>
              </a:ext>
            </a:extLst>
          </p:cNvPr>
          <p:cNvSpPr txBox="1"/>
          <p:nvPr/>
        </p:nvSpPr>
        <p:spPr>
          <a:xfrm>
            <a:off x="489857" y="7583269"/>
            <a:ext cx="5176417" cy="646331"/>
          </a:xfrm>
          <a:prstGeom prst="rect">
            <a:avLst/>
          </a:prstGeom>
          <a:noFill/>
        </p:spPr>
        <p:txBody>
          <a:bodyPr wrap="none" rtlCol="0">
            <a:spAutoFit/>
          </a:bodyPr>
          <a:lstStyle/>
          <a:p>
            <a:r>
              <a:rPr lang="en-US" sz="1800" dirty="0"/>
              <a:t>(US Department of Health and Human </a:t>
            </a:r>
            <a:r>
              <a:rPr lang="en-US" sz="1800"/>
              <a:t>Services 2022)</a:t>
            </a:r>
            <a:endParaRPr lang="en-US" dirty="0"/>
          </a:p>
          <a:p>
            <a:endParaRPr lang="en-US" dirty="0"/>
          </a:p>
        </p:txBody>
      </p:sp>
    </p:spTree>
    <p:extLst>
      <p:ext uri="{BB962C8B-B14F-4D97-AF65-F5344CB8AC3E}">
        <p14:creationId xmlns:p14="http://schemas.microsoft.com/office/powerpoint/2010/main" val="4139194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CAC809-DCCB-D3E3-4268-4BF87EA32D69}"/>
              </a:ext>
            </a:extLst>
          </p:cNvPr>
          <p:cNvSpPr>
            <a:spLocks noGrp="1"/>
          </p:cNvSpPr>
          <p:nvPr>
            <p:ph type="title"/>
          </p:nvPr>
        </p:nvSpPr>
        <p:spPr>
          <a:xfrm>
            <a:off x="838200" y="203751"/>
            <a:ext cx="13378542" cy="1336890"/>
          </a:xfrm>
        </p:spPr>
        <p:txBody>
          <a:bodyPr>
            <a:normAutofit/>
          </a:bodyPr>
          <a:lstStyle/>
          <a:p>
            <a:r>
              <a:rPr lang="en-US" dirty="0"/>
              <a:t>Current Data</a:t>
            </a:r>
          </a:p>
        </p:txBody>
      </p:sp>
      <p:sp>
        <p:nvSpPr>
          <p:cNvPr id="9" name="TextBox 8">
            <a:extLst>
              <a:ext uri="{FF2B5EF4-FFF2-40B4-BE49-F238E27FC236}">
                <a16:creationId xmlns:a16="http://schemas.microsoft.com/office/drawing/2014/main" id="{583A2764-3A07-B802-595F-BE761D762D8C}"/>
              </a:ext>
            </a:extLst>
          </p:cNvPr>
          <p:cNvSpPr txBox="1"/>
          <p:nvPr/>
        </p:nvSpPr>
        <p:spPr>
          <a:xfrm>
            <a:off x="838200" y="6733309"/>
            <a:ext cx="184731" cy="369332"/>
          </a:xfrm>
          <a:prstGeom prst="rect">
            <a:avLst/>
          </a:prstGeom>
          <a:noFill/>
        </p:spPr>
        <p:txBody>
          <a:bodyPr wrap="none" rtlCol="0">
            <a:spAutoFit/>
          </a:bodyPr>
          <a:lstStyle/>
          <a:p>
            <a:endParaRPr lang="en-US" dirty="0"/>
          </a:p>
        </p:txBody>
      </p:sp>
      <p:graphicFrame>
        <p:nvGraphicFramePr>
          <p:cNvPr id="11" name="Content Placeholder 7">
            <a:extLst>
              <a:ext uri="{FF2B5EF4-FFF2-40B4-BE49-F238E27FC236}">
                <a16:creationId xmlns:a16="http://schemas.microsoft.com/office/drawing/2014/main" id="{E1338AFA-9B5C-AD8D-D1EF-0DC8A0E81031}"/>
              </a:ext>
            </a:extLst>
          </p:cNvPr>
          <p:cNvGraphicFramePr>
            <a:graphicFrameLocks noGrp="1"/>
          </p:cNvGraphicFramePr>
          <p:nvPr>
            <p:ph idx="1"/>
            <p:extLst>
              <p:ext uri="{D42A27DB-BD31-4B8C-83A1-F6EECF244321}">
                <p14:modId xmlns:p14="http://schemas.microsoft.com/office/powerpoint/2010/main" val="2914426188"/>
              </p:ext>
            </p:extLst>
          </p:nvPr>
        </p:nvGraphicFramePr>
        <p:xfrm>
          <a:off x="838199" y="1774371"/>
          <a:ext cx="13378543" cy="5954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0622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377DFB81-9F30-0AC7-C7AF-1053FD05D782}"/>
              </a:ext>
            </a:extLst>
          </p:cNvPr>
          <p:cNvSpPr>
            <a:spLocks noGrp="1"/>
          </p:cNvSpPr>
          <p:nvPr>
            <p:ph type="title"/>
          </p:nvPr>
        </p:nvSpPr>
        <p:spPr>
          <a:xfrm>
            <a:off x="838200" y="203751"/>
            <a:ext cx="13378542" cy="1336890"/>
          </a:xfrm>
        </p:spPr>
        <p:txBody>
          <a:bodyPr/>
          <a:lstStyle/>
          <a:p>
            <a:r>
              <a:rPr lang="en-US" dirty="0"/>
              <a:t>Outcomes</a:t>
            </a:r>
          </a:p>
        </p:txBody>
      </p:sp>
      <p:grpSp>
        <p:nvGrpSpPr>
          <p:cNvPr id="7" name="Google Shape;205;p29">
            <a:extLst>
              <a:ext uri="{FF2B5EF4-FFF2-40B4-BE49-F238E27FC236}">
                <a16:creationId xmlns:a16="http://schemas.microsoft.com/office/drawing/2014/main" id="{C2E6B9F4-1900-B5C1-5CCF-B21B15BCF021}"/>
              </a:ext>
            </a:extLst>
          </p:cNvPr>
          <p:cNvGrpSpPr/>
          <p:nvPr/>
        </p:nvGrpSpPr>
        <p:grpSpPr>
          <a:xfrm>
            <a:off x="4030167" y="995082"/>
            <a:ext cx="7103998" cy="6500045"/>
            <a:chOff x="1356356" y="50405"/>
            <a:chExt cx="5415286" cy="5317856"/>
          </a:xfrm>
        </p:grpSpPr>
        <p:sp>
          <p:nvSpPr>
            <p:cNvPr id="8" name="Google Shape;206;p29">
              <a:extLst>
                <a:ext uri="{FF2B5EF4-FFF2-40B4-BE49-F238E27FC236}">
                  <a16:creationId xmlns:a16="http://schemas.microsoft.com/office/drawing/2014/main" id="{51D0BF9E-D87A-8AE2-FEA0-3B8F7DA9D196}"/>
                </a:ext>
              </a:extLst>
            </p:cNvPr>
            <p:cNvSpPr/>
            <p:nvPr/>
          </p:nvSpPr>
          <p:spPr>
            <a:xfrm>
              <a:off x="2534708" y="1278724"/>
              <a:ext cx="3058583" cy="3058583"/>
            </a:xfrm>
            <a:prstGeom prst="ellipse">
              <a:avLst/>
            </a:prstGeom>
            <a:gradFill flip="none" rotWithShape="1">
              <a:gsLst>
                <a:gs pos="0">
                  <a:srgbClr val="1974BA">
                    <a:tint val="66000"/>
                    <a:satMod val="160000"/>
                  </a:srgbClr>
                </a:gs>
                <a:gs pos="50000">
                  <a:srgbClr val="1974BA">
                    <a:tint val="44500"/>
                    <a:satMod val="160000"/>
                  </a:srgbClr>
                </a:gs>
                <a:gs pos="100000">
                  <a:srgbClr val="1974BA">
                    <a:tint val="23500"/>
                    <a:satMod val="160000"/>
                  </a:srgbClr>
                </a:gs>
              </a:gsLst>
              <a:path path="circle">
                <a:fillToRect r="100000" b="100000"/>
              </a:path>
              <a:tileRect l="-100000" t="-100000"/>
            </a:gra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 name="Google Shape;207;p29">
              <a:extLst>
                <a:ext uri="{FF2B5EF4-FFF2-40B4-BE49-F238E27FC236}">
                  <a16:creationId xmlns:a16="http://schemas.microsoft.com/office/drawing/2014/main" id="{2BE947E4-E83C-8A7B-F78D-BAC08C6D868A}"/>
                </a:ext>
              </a:extLst>
            </p:cNvPr>
            <p:cNvSpPr txBox="1"/>
            <p:nvPr/>
          </p:nvSpPr>
          <p:spPr>
            <a:xfrm>
              <a:off x="2982627" y="1726643"/>
              <a:ext cx="2162745" cy="2162745"/>
            </a:xfrm>
            <a:prstGeom prst="rect">
              <a:avLst/>
            </a:prstGeom>
            <a:noFill/>
            <a:ln>
              <a:noFill/>
            </a:ln>
          </p:spPr>
          <p:txBody>
            <a:bodyPr spcFirstLastPara="1" wrap="square" lIns="34275" tIns="34275" rIns="34275" bIns="34275" anchor="ctr" anchorCtr="0">
              <a:noAutofit/>
            </a:bodyPr>
            <a:lstStyle/>
            <a:p>
              <a:pPr algn="ctr" defTabSz="1362456">
                <a:lnSpc>
                  <a:spcPct val="90000"/>
                </a:lnSpc>
                <a:spcAft>
                  <a:spcPts val="600"/>
                </a:spcAft>
                <a:buClr>
                  <a:schemeClr val="dk1"/>
                </a:buClr>
                <a:buSzPts val="2700"/>
              </a:pPr>
              <a:r>
                <a:rPr lang="en" sz="4023" kern="1200" dirty="0">
                  <a:solidFill>
                    <a:schemeClr val="tx2"/>
                  </a:solidFill>
                  <a:latin typeface="Noto Sans"/>
                  <a:ea typeface="Noto Sans"/>
                  <a:cs typeface="Noto Sans"/>
                  <a:sym typeface="Noto Sans"/>
                </a:rPr>
                <a:t>2-4 years after aging out</a:t>
              </a:r>
              <a:endParaRPr sz="1100" dirty="0">
                <a:solidFill>
                  <a:schemeClr val="tx2"/>
                </a:solidFill>
              </a:endParaRPr>
            </a:p>
          </p:txBody>
        </p:sp>
        <p:sp>
          <p:nvSpPr>
            <p:cNvPr id="10" name="Google Shape;208;p29">
              <a:extLst>
                <a:ext uri="{FF2B5EF4-FFF2-40B4-BE49-F238E27FC236}">
                  <a16:creationId xmlns:a16="http://schemas.microsoft.com/office/drawing/2014/main" id="{23AAECD8-B542-9B3C-C24A-DF870C5E94EA}"/>
                </a:ext>
              </a:extLst>
            </p:cNvPr>
            <p:cNvSpPr/>
            <p:nvPr/>
          </p:nvSpPr>
          <p:spPr>
            <a:xfrm>
              <a:off x="3299354" y="50405"/>
              <a:ext cx="1529291" cy="1529291"/>
            </a:xfrm>
            <a:prstGeom prst="ellipse">
              <a:avLst/>
            </a:prstGeom>
            <a:gradFill flip="none" rotWithShape="1">
              <a:gsLst>
                <a:gs pos="0">
                  <a:srgbClr val="1974BA">
                    <a:tint val="66000"/>
                    <a:satMod val="160000"/>
                  </a:srgbClr>
                </a:gs>
                <a:gs pos="50000">
                  <a:srgbClr val="1974BA">
                    <a:tint val="44500"/>
                    <a:satMod val="160000"/>
                  </a:srgbClr>
                </a:gs>
                <a:gs pos="100000">
                  <a:srgbClr val="1974BA">
                    <a:tint val="23500"/>
                    <a:satMod val="160000"/>
                  </a:srgbClr>
                </a:gs>
              </a:gsLst>
              <a:path path="circle">
                <a:fillToRect r="100000" b="100000"/>
              </a:path>
              <a:tileRect l="-100000" t="-100000"/>
            </a:gra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 name="Google Shape;209;p29">
              <a:extLst>
                <a:ext uri="{FF2B5EF4-FFF2-40B4-BE49-F238E27FC236}">
                  <a16:creationId xmlns:a16="http://schemas.microsoft.com/office/drawing/2014/main" id="{3F22DB1B-B390-8255-BA3E-11FF8BC85B8D}"/>
                </a:ext>
              </a:extLst>
            </p:cNvPr>
            <p:cNvSpPr txBox="1"/>
            <p:nvPr/>
          </p:nvSpPr>
          <p:spPr>
            <a:xfrm>
              <a:off x="3523313" y="274364"/>
              <a:ext cx="1081373" cy="1081373"/>
            </a:xfrm>
            <a:prstGeom prst="rect">
              <a:avLst/>
            </a:prstGeom>
            <a:noFill/>
            <a:ln>
              <a:noFill/>
            </a:ln>
          </p:spPr>
          <p:txBody>
            <a:bodyPr spcFirstLastPara="1" wrap="square" lIns="12375" tIns="12375" rIns="12375" bIns="12375" anchor="ctr" anchorCtr="0">
              <a:noAutofit/>
            </a:bodyPr>
            <a:lstStyle/>
            <a:p>
              <a:pPr algn="ctr" defTabSz="1362456">
                <a:lnSpc>
                  <a:spcPct val="90000"/>
                </a:lnSpc>
                <a:spcAft>
                  <a:spcPts val="600"/>
                </a:spcAft>
                <a:buClr>
                  <a:schemeClr val="dk1"/>
                </a:buClr>
                <a:buSzPts val="1000"/>
              </a:pPr>
              <a:r>
                <a:rPr lang="en" kern="1200" dirty="0">
                  <a:solidFill>
                    <a:schemeClr val="tx2"/>
                  </a:solidFill>
                  <a:latin typeface="Noto Sans"/>
                  <a:ea typeface="Noto Sans"/>
                  <a:cs typeface="Noto Sans"/>
                  <a:sym typeface="Noto Sans"/>
                </a:rPr>
                <a:t>40% homeless</a:t>
              </a:r>
              <a:endParaRPr dirty="0">
                <a:solidFill>
                  <a:schemeClr val="tx2"/>
                </a:solidFill>
              </a:endParaRPr>
            </a:p>
          </p:txBody>
        </p:sp>
        <p:sp>
          <p:nvSpPr>
            <p:cNvPr id="12" name="Google Shape;210;p29">
              <a:extLst>
                <a:ext uri="{FF2B5EF4-FFF2-40B4-BE49-F238E27FC236}">
                  <a16:creationId xmlns:a16="http://schemas.microsoft.com/office/drawing/2014/main" id="{8A44321A-22F9-DDFB-C2AA-D8924A0A5284}"/>
                </a:ext>
              </a:extLst>
            </p:cNvPr>
            <p:cNvSpPr/>
            <p:nvPr/>
          </p:nvSpPr>
          <p:spPr>
            <a:xfrm>
              <a:off x="4857517" y="800776"/>
              <a:ext cx="1529291" cy="1529291"/>
            </a:xfrm>
            <a:prstGeom prst="ellipse">
              <a:avLst/>
            </a:prstGeom>
            <a:gradFill flip="none" rotWithShape="1">
              <a:gsLst>
                <a:gs pos="0">
                  <a:srgbClr val="1974BA">
                    <a:tint val="66000"/>
                    <a:satMod val="160000"/>
                  </a:srgbClr>
                </a:gs>
                <a:gs pos="50000">
                  <a:srgbClr val="1974BA">
                    <a:tint val="44500"/>
                    <a:satMod val="160000"/>
                  </a:srgbClr>
                </a:gs>
                <a:gs pos="100000">
                  <a:srgbClr val="1974BA">
                    <a:tint val="23500"/>
                    <a:satMod val="160000"/>
                  </a:srgbClr>
                </a:gs>
              </a:gsLst>
              <a:path path="circle">
                <a:fillToRect r="100000" b="100000"/>
              </a:path>
              <a:tileRect l="-100000" t="-100000"/>
            </a:gra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 name="Google Shape;211;p29">
              <a:extLst>
                <a:ext uri="{FF2B5EF4-FFF2-40B4-BE49-F238E27FC236}">
                  <a16:creationId xmlns:a16="http://schemas.microsoft.com/office/drawing/2014/main" id="{8C976AF0-4AE6-A84E-4D08-70673DCB80D4}"/>
                </a:ext>
              </a:extLst>
            </p:cNvPr>
            <p:cNvSpPr txBox="1"/>
            <p:nvPr/>
          </p:nvSpPr>
          <p:spPr>
            <a:xfrm>
              <a:off x="5081476" y="1024735"/>
              <a:ext cx="1081373" cy="1081373"/>
            </a:xfrm>
            <a:prstGeom prst="rect">
              <a:avLst/>
            </a:prstGeom>
            <a:noFill/>
            <a:ln>
              <a:noFill/>
            </a:ln>
          </p:spPr>
          <p:txBody>
            <a:bodyPr spcFirstLastPara="1" wrap="square" lIns="12375" tIns="12375" rIns="12375" bIns="12375" anchor="ctr" anchorCtr="0">
              <a:noAutofit/>
            </a:bodyPr>
            <a:lstStyle/>
            <a:p>
              <a:pPr algn="ctr" defTabSz="1362456">
                <a:lnSpc>
                  <a:spcPct val="90000"/>
                </a:lnSpc>
                <a:spcAft>
                  <a:spcPts val="600"/>
                </a:spcAft>
                <a:buClr>
                  <a:schemeClr val="dk1"/>
                </a:buClr>
                <a:buSzPts val="1000"/>
              </a:pPr>
              <a:r>
                <a:rPr lang="en" kern="1200">
                  <a:solidFill>
                    <a:schemeClr val="tx2"/>
                  </a:solidFill>
                  <a:latin typeface="Noto Sans"/>
                  <a:ea typeface="Noto Sans"/>
                  <a:cs typeface="Noto Sans"/>
                  <a:sym typeface="Noto Sans"/>
                </a:rPr>
                <a:t>40% on public assistance</a:t>
              </a:r>
              <a:endParaRPr>
                <a:solidFill>
                  <a:schemeClr val="tx2"/>
                </a:solidFill>
              </a:endParaRPr>
            </a:p>
          </p:txBody>
        </p:sp>
        <p:sp>
          <p:nvSpPr>
            <p:cNvPr id="14" name="Google Shape;212;p29">
              <a:extLst>
                <a:ext uri="{FF2B5EF4-FFF2-40B4-BE49-F238E27FC236}">
                  <a16:creationId xmlns:a16="http://schemas.microsoft.com/office/drawing/2014/main" id="{153F0F05-2701-575F-77CB-52C48054ED23}"/>
                </a:ext>
              </a:extLst>
            </p:cNvPr>
            <p:cNvSpPr/>
            <p:nvPr/>
          </p:nvSpPr>
          <p:spPr>
            <a:xfrm>
              <a:off x="5242351" y="2486846"/>
              <a:ext cx="1529291" cy="1529291"/>
            </a:xfrm>
            <a:prstGeom prst="ellipse">
              <a:avLst/>
            </a:prstGeom>
            <a:gradFill flip="none" rotWithShape="1">
              <a:gsLst>
                <a:gs pos="0">
                  <a:srgbClr val="1974BA">
                    <a:tint val="66000"/>
                    <a:satMod val="160000"/>
                  </a:srgbClr>
                </a:gs>
                <a:gs pos="50000">
                  <a:srgbClr val="1974BA">
                    <a:tint val="44500"/>
                    <a:satMod val="160000"/>
                  </a:srgbClr>
                </a:gs>
                <a:gs pos="100000">
                  <a:srgbClr val="1974BA">
                    <a:tint val="23500"/>
                    <a:satMod val="160000"/>
                  </a:srgbClr>
                </a:gs>
              </a:gsLst>
              <a:path path="circle">
                <a:fillToRect r="100000" b="100000"/>
              </a:path>
              <a:tileRect l="-100000" t="-100000"/>
            </a:gra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 name="Google Shape;213;p29">
              <a:extLst>
                <a:ext uri="{FF2B5EF4-FFF2-40B4-BE49-F238E27FC236}">
                  <a16:creationId xmlns:a16="http://schemas.microsoft.com/office/drawing/2014/main" id="{7C944558-9DC8-8D7B-422C-94F9769D3B1E}"/>
                </a:ext>
              </a:extLst>
            </p:cNvPr>
            <p:cNvSpPr txBox="1"/>
            <p:nvPr/>
          </p:nvSpPr>
          <p:spPr>
            <a:xfrm>
              <a:off x="5466310" y="2710805"/>
              <a:ext cx="1081373" cy="1081373"/>
            </a:xfrm>
            <a:prstGeom prst="rect">
              <a:avLst/>
            </a:prstGeom>
            <a:noFill/>
            <a:ln>
              <a:noFill/>
            </a:ln>
          </p:spPr>
          <p:txBody>
            <a:bodyPr spcFirstLastPara="1" wrap="square" lIns="12375" tIns="12375" rIns="12375" bIns="12375" anchor="ctr" anchorCtr="0">
              <a:noAutofit/>
            </a:bodyPr>
            <a:lstStyle/>
            <a:p>
              <a:pPr algn="ctr" defTabSz="1362456">
                <a:lnSpc>
                  <a:spcPct val="90000"/>
                </a:lnSpc>
                <a:spcAft>
                  <a:spcPts val="600"/>
                </a:spcAft>
                <a:buClr>
                  <a:schemeClr val="dk1"/>
                </a:buClr>
                <a:buSzPts val="1000"/>
              </a:pPr>
              <a:r>
                <a:rPr lang="en" kern="1200">
                  <a:solidFill>
                    <a:schemeClr val="tx2"/>
                  </a:solidFill>
                  <a:latin typeface="Noto Sans"/>
                  <a:ea typeface="Noto Sans"/>
                  <a:cs typeface="Noto Sans"/>
                  <a:sym typeface="Noto Sans"/>
                </a:rPr>
                <a:t>Up to 40% incarcerated</a:t>
              </a:r>
              <a:endParaRPr>
                <a:solidFill>
                  <a:schemeClr val="tx2"/>
                </a:solidFill>
              </a:endParaRPr>
            </a:p>
          </p:txBody>
        </p:sp>
        <p:sp>
          <p:nvSpPr>
            <p:cNvPr id="16" name="Google Shape;214;p29">
              <a:extLst>
                <a:ext uri="{FF2B5EF4-FFF2-40B4-BE49-F238E27FC236}">
                  <a16:creationId xmlns:a16="http://schemas.microsoft.com/office/drawing/2014/main" id="{4A8E9F42-F802-290D-D4AE-1CC1910D006C}"/>
                </a:ext>
              </a:extLst>
            </p:cNvPr>
            <p:cNvSpPr/>
            <p:nvPr/>
          </p:nvSpPr>
          <p:spPr>
            <a:xfrm>
              <a:off x="4164069" y="3838970"/>
              <a:ext cx="1529291" cy="1529291"/>
            </a:xfrm>
            <a:prstGeom prst="ellipse">
              <a:avLst/>
            </a:prstGeom>
            <a:gradFill flip="none" rotWithShape="1">
              <a:gsLst>
                <a:gs pos="0">
                  <a:srgbClr val="1974BA">
                    <a:tint val="66000"/>
                    <a:satMod val="160000"/>
                  </a:srgbClr>
                </a:gs>
                <a:gs pos="50000">
                  <a:srgbClr val="1974BA">
                    <a:tint val="44500"/>
                    <a:satMod val="160000"/>
                  </a:srgbClr>
                </a:gs>
                <a:gs pos="100000">
                  <a:srgbClr val="1974BA">
                    <a:tint val="23500"/>
                    <a:satMod val="160000"/>
                  </a:srgbClr>
                </a:gs>
              </a:gsLst>
              <a:path path="circle">
                <a:fillToRect r="100000" b="100000"/>
              </a:path>
              <a:tileRect l="-100000" t="-100000"/>
            </a:gra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 name="Google Shape;215;p29">
              <a:extLst>
                <a:ext uri="{FF2B5EF4-FFF2-40B4-BE49-F238E27FC236}">
                  <a16:creationId xmlns:a16="http://schemas.microsoft.com/office/drawing/2014/main" id="{CB4622A4-3431-8458-2813-E64F30638F48}"/>
                </a:ext>
              </a:extLst>
            </p:cNvPr>
            <p:cNvSpPr txBox="1"/>
            <p:nvPr/>
          </p:nvSpPr>
          <p:spPr>
            <a:xfrm>
              <a:off x="4388028" y="4062929"/>
              <a:ext cx="1081373" cy="1081373"/>
            </a:xfrm>
            <a:prstGeom prst="rect">
              <a:avLst/>
            </a:prstGeom>
            <a:noFill/>
            <a:ln>
              <a:noFill/>
            </a:ln>
          </p:spPr>
          <p:txBody>
            <a:bodyPr spcFirstLastPara="1" wrap="square" lIns="12375" tIns="12375" rIns="12375" bIns="12375" anchor="ctr" anchorCtr="0">
              <a:noAutofit/>
            </a:bodyPr>
            <a:lstStyle/>
            <a:p>
              <a:pPr algn="ctr" defTabSz="1362456">
                <a:lnSpc>
                  <a:spcPct val="90000"/>
                </a:lnSpc>
                <a:spcAft>
                  <a:spcPts val="600"/>
                </a:spcAft>
                <a:buClr>
                  <a:schemeClr val="dk1"/>
                </a:buClr>
                <a:buSzPts val="1000"/>
              </a:pPr>
              <a:r>
                <a:rPr lang="en" kern="1200">
                  <a:solidFill>
                    <a:schemeClr val="tx2"/>
                  </a:solidFill>
                  <a:latin typeface="Noto Sans"/>
                  <a:ea typeface="Noto Sans"/>
                  <a:cs typeface="Noto Sans"/>
                  <a:sym typeface="Noto Sans"/>
                </a:rPr>
                <a:t>40% with substance abuse</a:t>
              </a:r>
              <a:endParaRPr>
                <a:solidFill>
                  <a:schemeClr val="tx2"/>
                </a:solidFill>
              </a:endParaRPr>
            </a:p>
          </p:txBody>
        </p:sp>
        <p:sp>
          <p:nvSpPr>
            <p:cNvPr id="18" name="Google Shape;216;p29">
              <a:extLst>
                <a:ext uri="{FF2B5EF4-FFF2-40B4-BE49-F238E27FC236}">
                  <a16:creationId xmlns:a16="http://schemas.microsoft.com/office/drawing/2014/main" id="{17B98991-8809-3005-EEA6-7EE8CF49B2FC}"/>
                </a:ext>
              </a:extLst>
            </p:cNvPr>
            <p:cNvSpPr/>
            <p:nvPr/>
          </p:nvSpPr>
          <p:spPr>
            <a:xfrm>
              <a:off x="2434638" y="3838970"/>
              <a:ext cx="1529291" cy="1529291"/>
            </a:xfrm>
            <a:prstGeom prst="ellipse">
              <a:avLst/>
            </a:prstGeom>
            <a:gradFill flip="none" rotWithShape="1">
              <a:gsLst>
                <a:gs pos="0">
                  <a:srgbClr val="1974BA">
                    <a:tint val="66000"/>
                    <a:satMod val="160000"/>
                  </a:srgbClr>
                </a:gs>
                <a:gs pos="50000">
                  <a:srgbClr val="1974BA">
                    <a:tint val="44500"/>
                    <a:satMod val="160000"/>
                  </a:srgbClr>
                </a:gs>
                <a:gs pos="100000">
                  <a:srgbClr val="1974BA">
                    <a:tint val="23500"/>
                    <a:satMod val="160000"/>
                  </a:srgbClr>
                </a:gs>
              </a:gsLst>
              <a:path path="circle">
                <a:fillToRect r="100000" b="100000"/>
              </a:path>
              <a:tileRect l="-100000" t="-100000"/>
            </a:gra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 name="Google Shape;217;p29">
              <a:extLst>
                <a:ext uri="{FF2B5EF4-FFF2-40B4-BE49-F238E27FC236}">
                  <a16:creationId xmlns:a16="http://schemas.microsoft.com/office/drawing/2014/main" id="{70C6382A-5849-7D68-7B75-AC9ADEC1C54C}"/>
                </a:ext>
              </a:extLst>
            </p:cNvPr>
            <p:cNvSpPr txBox="1"/>
            <p:nvPr/>
          </p:nvSpPr>
          <p:spPr>
            <a:xfrm>
              <a:off x="2658597" y="4062929"/>
              <a:ext cx="1081373" cy="1081373"/>
            </a:xfrm>
            <a:prstGeom prst="rect">
              <a:avLst/>
            </a:prstGeom>
            <a:noFill/>
            <a:ln>
              <a:noFill/>
            </a:ln>
          </p:spPr>
          <p:txBody>
            <a:bodyPr spcFirstLastPara="1" wrap="square" lIns="12375" tIns="12375" rIns="12375" bIns="12375" anchor="ctr" anchorCtr="0">
              <a:noAutofit/>
            </a:bodyPr>
            <a:lstStyle/>
            <a:p>
              <a:pPr algn="ctr" defTabSz="1362456">
                <a:lnSpc>
                  <a:spcPct val="90000"/>
                </a:lnSpc>
                <a:spcAft>
                  <a:spcPts val="600"/>
                </a:spcAft>
                <a:buClr>
                  <a:schemeClr val="dk1"/>
                </a:buClr>
                <a:buSzPts val="1000"/>
              </a:pPr>
              <a:r>
                <a:rPr lang="en" kern="1200">
                  <a:solidFill>
                    <a:schemeClr val="tx2"/>
                  </a:solidFill>
                  <a:latin typeface="Noto Sans"/>
                  <a:ea typeface="Noto Sans"/>
                  <a:cs typeface="Noto Sans"/>
                  <a:sym typeface="Noto Sans"/>
                </a:rPr>
                <a:t>46% without a high school diploma</a:t>
              </a:r>
              <a:endParaRPr>
                <a:solidFill>
                  <a:schemeClr val="tx2"/>
                </a:solidFill>
              </a:endParaRPr>
            </a:p>
          </p:txBody>
        </p:sp>
        <p:sp>
          <p:nvSpPr>
            <p:cNvPr id="20" name="Google Shape;218;p29">
              <a:extLst>
                <a:ext uri="{FF2B5EF4-FFF2-40B4-BE49-F238E27FC236}">
                  <a16:creationId xmlns:a16="http://schemas.microsoft.com/office/drawing/2014/main" id="{E3C52D07-E5A3-DCDB-70CA-326E5089CB9C}"/>
                </a:ext>
              </a:extLst>
            </p:cNvPr>
            <p:cNvSpPr/>
            <p:nvPr/>
          </p:nvSpPr>
          <p:spPr>
            <a:xfrm>
              <a:off x="1356356" y="2486846"/>
              <a:ext cx="1529291" cy="1529291"/>
            </a:xfrm>
            <a:prstGeom prst="ellipse">
              <a:avLst/>
            </a:prstGeom>
            <a:gradFill flip="none" rotWithShape="1">
              <a:gsLst>
                <a:gs pos="0">
                  <a:srgbClr val="1974BA">
                    <a:tint val="66000"/>
                    <a:satMod val="160000"/>
                  </a:srgbClr>
                </a:gs>
                <a:gs pos="50000">
                  <a:srgbClr val="1974BA">
                    <a:tint val="44500"/>
                    <a:satMod val="160000"/>
                  </a:srgbClr>
                </a:gs>
                <a:gs pos="100000">
                  <a:srgbClr val="1974BA">
                    <a:tint val="23500"/>
                    <a:satMod val="160000"/>
                  </a:srgbClr>
                </a:gs>
              </a:gsLst>
              <a:path path="circle">
                <a:fillToRect r="100000" b="100000"/>
              </a:path>
              <a:tileRect l="-100000" t="-100000"/>
            </a:gra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 name="Google Shape;219;p29">
              <a:extLst>
                <a:ext uri="{FF2B5EF4-FFF2-40B4-BE49-F238E27FC236}">
                  <a16:creationId xmlns:a16="http://schemas.microsoft.com/office/drawing/2014/main" id="{62FCFA2F-AD28-2CA7-AD7A-9135A1D2A689}"/>
                </a:ext>
              </a:extLst>
            </p:cNvPr>
            <p:cNvSpPr txBox="1"/>
            <p:nvPr/>
          </p:nvSpPr>
          <p:spPr>
            <a:xfrm>
              <a:off x="1580315" y="2710805"/>
              <a:ext cx="1081373" cy="1081373"/>
            </a:xfrm>
            <a:prstGeom prst="rect">
              <a:avLst/>
            </a:prstGeom>
            <a:noFill/>
            <a:ln>
              <a:noFill/>
            </a:ln>
          </p:spPr>
          <p:txBody>
            <a:bodyPr spcFirstLastPara="1" wrap="square" lIns="12375" tIns="12375" rIns="12375" bIns="12375" anchor="ctr" anchorCtr="0">
              <a:noAutofit/>
            </a:bodyPr>
            <a:lstStyle/>
            <a:p>
              <a:pPr algn="ctr" defTabSz="1362456">
                <a:lnSpc>
                  <a:spcPct val="90000"/>
                </a:lnSpc>
                <a:spcAft>
                  <a:spcPts val="600"/>
                </a:spcAft>
                <a:buClr>
                  <a:schemeClr val="dk1"/>
                </a:buClr>
                <a:buSzPts val="1000"/>
              </a:pPr>
              <a:r>
                <a:rPr lang="en" kern="1200">
                  <a:solidFill>
                    <a:schemeClr val="tx2"/>
                  </a:solidFill>
                  <a:latin typeface="Noto Sans"/>
                  <a:ea typeface="Noto Sans"/>
                  <a:cs typeface="Noto Sans"/>
                  <a:sym typeface="Noto Sans"/>
                </a:rPr>
                <a:t>51% unemployed</a:t>
              </a:r>
              <a:endParaRPr>
                <a:solidFill>
                  <a:schemeClr val="tx2"/>
                </a:solidFill>
              </a:endParaRPr>
            </a:p>
          </p:txBody>
        </p:sp>
        <p:sp>
          <p:nvSpPr>
            <p:cNvPr id="22" name="Google Shape;220;p29">
              <a:extLst>
                <a:ext uri="{FF2B5EF4-FFF2-40B4-BE49-F238E27FC236}">
                  <a16:creationId xmlns:a16="http://schemas.microsoft.com/office/drawing/2014/main" id="{02C8A19D-DD26-CD55-AAFB-36A490FC4A28}"/>
                </a:ext>
              </a:extLst>
            </p:cNvPr>
            <p:cNvSpPr/>
            <p:nvPr/>
          </p:nvSpPr>
          <p:spPr>
            <a:xfrm>
              <a:off x="1741191" y="800776"/>
              <a:ext cx="1529291" cy="1529291"/>
            </a:xfrm>
            <a:prstGeom prst="ellipse">
              <a:avLst/>
            </a:prstGeom>
            <a:gradFill flip="none" rotWithShape="1">
              <a:gsLst>
                <a:gs pos="0">
                  <a:srgbClr val="1974BA">
                    <a:tint val="66000"/>
                    <a:satMod val="160000"/>
                  </a:srgbClr>
                </a:gs>
                <a:gs pos="50000">
                  <a:srgbClr val="1974BA">
                    <a:tint val="44500"/>
                    <a:satMod val="160000"/>
                  </a:srgbClr>
                </a:gs>
                <a:gs pos="100000">
                  <a:srgbClr val="1974BA">
                    <a:tint val="23500"/>
                    <a:satMod val="160000"/>
                  </a:srgbClr>
                </a:gs>
              </a:gsLst>
              <a:path path="circle">
                <a:fillToRect r="100000" b="100000"/>
              </a:path>
              <a:tileRect l="-100000" t="-100000"/>
            </a:gra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 name="Google Shape;221;p29">
              <a:extLst>
                <a:ext uri="{FF2B5EF4-FFF2-40B4-BE49-F238E27FC236}">
                  <a16:creationId xmlns:a16="http://schemas.microsoft.com/office/drawing/2014/main" id="{58715EF5-8BDE-D606-4F13-8EFE67D7E8A2}"/>
                </a:ext>
              </a:extLst>
            </p:cNvPr>
            <p:cNvSpPr txBox="1"/>
            <p:nvPr/>
          </p:nvSpPr>
          <p:spPr>
            <a:xfrm>
              <a:off x="1965150" y="1024735"/>
              <a:ext cx="1081373" cy="1081373"/>
            </a:xfrm>
            <a:prstGeom prst="rect">
              <a:avLst/>
            </a:prstGeom>
            <a:noFill/>
            <a:ln>
              <a:noFill/>
            </a:ln>
          </p:spPr>
          <p:txBody>
            <a:bodyPr spcFirstLastPara="1" wrap="square" lIns="12375" tIns="12375" rIns="12375" bIns="12375" anchor="ctr" anchorCtr="0">
              <a:noAutofit/>
            </a:bodyPr>
            <a:lstStyle/>
            <a:p>
              <a:pPr algn="ctr" defTabSz="1362456">
                <a:lnSpc>
                  <a:spcPct val="90000"/>
                </a:lnSpc>
                <a:spcAft>
                  <a:spcPts val="600"/>
                </a:spcAft>
                <a:buClr>
                  <a:schemeClr val="dk1"/>
                </a:buClr>
                <a:buSzPts val="1000"/>
              </a:pPr>
              <a:r>
                <a:rPr lang="en" kern="1200">
                  <a:solidFill>
                    <a:schemeClr val="tx2"/>
                  </a:solidFill>
                  <a:latin typeface="Noto Sans"/>
                  <a:ea typeface="Noto Sans"/>
                  <a:cs typeface="Noto Sans"/>
                  <a:sym typeface="Noto Sans"/>
                </a:rPr>
                <a:t>81% were parents</a:t>
              </a:r>
              <a:endParaRPr>
                <a:solidFill>
                  <a:schemeClr val="tx2"/>
                </a:solidFill>
              </a:endParaRPr>
            </a:p>
          </p:txBody>
        </p:sp>
      </p:grpSp>
      <p:sp>
        <p:nvSpPr>
          <p:cNvPr id="24" name="TextBox 23">
            <a:extLst>
              <a:ext uri="{FF2B5EF4-FFF2-40B4-BE49-F238E27FC236}">
                <a16:creationId xmlns:a16="http://schemas.microsoft.com/office/drawing/2014/main" id="{9AC63905-80B0-A33E-05CE-6A9A7EFD834E}"/>
              </a:ext>
            </a:extLst>
          </p:cNvPr>
          <p:cNvSpPr txBox="1"/>
          <p:nvPr/>
        </p:nvSpPr>
        <p:spPr>
          <a:xfrm>
            <a:off x="609600" y="7495127"/>
            <a:ext cx="3130985" cy="615553"/>
          </a:xfrm>
          <a:prstGeom prst="rect">
            <a:avLst/>
          </a:prstGeom>
          <a:noFill/>
        </p:spPr>
        <p:txBody>
          <a:bodyPr wrap="none" rtlCol="0">
            <a:spAutoFit/>
          </a:bodyPr>
          <a:lstStyle/>
          <a:p>
            <a:r>
              <a:rPr lang="en-US" sz="1600" dirty="0">
                <a:solidFill>
                  <a:schemeClr val="dk1"/>
                </a:solidFill>
                <a:latin typeface="Noto Sans"/>
                <a:ea typeface="Noto Sans"/>
                <a:cs typeface="Noto Sans"/>
                <a:sym typeface="Noto Sans"/>
              </a:rPr>
              <a:t>https://</a:t>
            </a:r>
            <a:r>
              <a:rPr lang="en-US" sz="1600" dirty="0" err="1">
                <a:solidFill>
                  <a:schemeClr val="dk1"/>
                </a:solidFill>
                <a:latin typeface="Noto Sans"/>
                <a:ea typeface="Noto Sans"/>
                <a:cs typeface="Noto Sans"/>
                <a:sym typeface="Noto Sans"/>
              </a:rPr>
              <a:t>www.childwelfare.gov</a:t>
            </a:r>
            <a:r>
              <a:rPr lang="en-US" sz="1600" dirty="0">
                <a:solidFill>
                  <a:schemeClr val="dk1"/>
                </a:solidFill>
                <a:latin typeface="Noto Sans"/>
                <a:ea typeface="Noto Sans"/>
                <a:cs typeface="Noto Sans"/>
                <a:sym typeface="Noto Sans"/>
              </a:rPr>
              <a:t>/</a:t>
            </a:r>
            <a:endParaRPr lang="en-US" sz="1600" dirty="0"/>
          </a:p>
          <a:p>
            <a:endParaRPr lang="en-US" dirty="0"/>
          </a:p>
        </p:txBody>
      </p:sp>
    </p:spTree>
    <p:extLst>
      <p:ext uri="{BB962C8B-B14F-4D97-AF65-F5344CB8AC3E}">
        <p14:creationId xmlns:p14="http://schemas.microsoft.com/office/powerpoint/2010/main" val="199190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87E6AC-F370-137E-9F33-C401B8A9A035}"/>
              </a:ext>
            </a:extLst>
          </p:cNvPr>
          <p:cNvSpPr>
            <a:spLocks noGrp="1"/>
          </p:cNvSpPr>
          <p:nvPr>
            <p:ph type="title"/>
          </p:nvPr>
        </p:nvSpPr>
        <p:spPr>
          <a:xfrm>
            <a:off x="838200" y="203751"/>
            <a:ext cx="13378542" cy="1336890"/>
          </a:xfrm>
        </p:spPr>
        <p:txBody>
          <a:bodyPr>
            <a:normAutofit/>
          </a:bodyPr>
          <a:lstStyle/>
          <a:p>
            <a:r>
              <a:rPr lang="en-US" dirty="0"/>
              <a:t>Barriers and Challenges to Aging Out</a:t>
            </a:r>
          </a:p>
        </p:txBody>
      </p:sp>
      <p:graphicFrame>
        <p:nvGraphicFramePr>
          <p:cNvPr id="10" name="Content Placeholder 7">
            <a:extLst>
              <a:ext uri="{FF2B5EF4-FFF2-40B4-BE49-F238E27FC236}">
                <a16:creationId xmlns:a16="http://schemas.microsoft.com/office/drawing/2014/main" id="{CA3CA845-2E1B-A74B-DBDF-56EDFB29F4A1}"/>
              </a:ext>
            </a:extLst>
          </p:cNvPr>
          <p:cNvGraphicFramePr>
            <a:graphicFrameLocks noGrp="1"/>
          </p:cNvGraphicFramePr>
          <p:nvPr>
            <p:ph idx="1"/>
            <p:extLst>
              <p:ext uri="{D42A27DB-BD31-4B8C-83A1-F6EECF244321}">
                <p14:modId xmlns:p14="http://schemas.microsoft.com/office/powerpoint/2010/main" val="2104253819"/>
              </p:ext>
            </p:extLst>
          </p:nvPr>
        </p:nvGraphicFramePr>
        <p:xfrm>
          <a:off x="838200" y="1540641"/>
          <a:ext cx="13378543" cy="595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432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241429-8F7B-4855-ABAD-AA0AC13616E5}"/>
              </a:ext>
            </a:extLst>
          </p:cNvPr>
          <p:cNvSpPr>
            <a:spLocks noGrp="1"/>
          </p:cNvSpPr>
          <p:nvPr>
            <p:ph type="body" idx="1"/>
          </p:nvPr>
        </p:nvSpPr>
        <p:spPr>
          <a:xfrm>
            <a:off x="839788" y="1371600"/>
            <a:ext cx="6354388" cy="823912"/>
          </a:xfrm>
        </p:spPr>
        <p:txBody>
          <a:bodyPr/>
          <a:lstStyle/>
          <a:p>
            <a:r>
              <a:rPr lang="en-US" dirty="0"/>
              <a:t>Financial Instability</a:t>
            </a:r>
          </a:p>
        </p:txBody>
      </p:sp>
      <p:sp>
        <p:nvSpPr>
          <p:cNvPr id="3" name="Content Placeholder 2">
            <a:extLst>
              <a:ext uri="{FF2B5EF4-FFF2-40B4-BE49-F238E27FC236}">
                <a16:creationId xmlns:a16="http://schemas.microsoft.com/office/drawing/2014/main" id="{51C6D1DC-31A5-DC35-ACD1-BFE23DDE10F0}"/>
              </a:ext>
            </a:extLst>
          </p:cNvPr>
          <p:cNvSpPr>
            <a:spLocks noGrp="1"/>
          </p:cNvSpPr>
          <p:nvPr>
            <p:ph sz="half" idx="2"/>
          </p:nvPr>
        </p:nvSpPr>
        <p:spPr>
          <a:xfrm>
            <a:off x="839788" y="2195511"/>
            <a:ext cx="6354388" cy="2430277"/>
          </a:xfrm>
        </p:spPr>
        <p:txBody>
          <a:bodyPr/>
          <a:lstStyle/>
          <a:p>
            <a:pPr marL="0" indent="0">
              <a:buNone/>
            </a:pPr>
            <a:r>
              <a:rPr lang="en-US" sz="2400" dirty="0"/>
              <a:t>Many youth aging out lack financial literacy, employment history, and stable income, making it difficult to manage expenses and secure housing. They may also face difficulty accessing financial aid or scholarships.</a:t>
            </a:r>
          </a:p>
          <a:p>
            <a:endParaRPr lang="en-US" dirty="0"/>
          </a:p>
        </p:txBody>
      </p:sp>
      <p:sp>
        <p:nvSpPr>
          <p:cNvPr id="4" name="Text Placeholder 3">
            <a:extLst>
              <a:ext uri="{FF2B5EF4-FFF2-40B4-BE49-F238E27FC236}">
                <a16:creationId xmlns:a16="http://schemas.microsoft.com/office/drawing/2014/main" id="{3A9111AF-BBD1-C7AA-AD7E-8362A72DA023}"/>
              </a:ext>
            </a:extLst>
          </p:cNvPr>
          <p:cNvSpPr>
            <a:spLocks noGrp="1"/>
          </p:cNvSpPr>
          <p:nvPr>
            <p:ph type="body" sz="quarter" idx="3"/>
          </p:nvPr>
        </p:nvSpPr>
        <p:spPr>
          <a:xfrm>
            <a:off x="7219765" y="1361794"/>
            <a:ext cx="6354388" cy="823912"/>
          </a:xfrm>
        </p:spPr>
        <p:txBody>
          <a:bodyPr/>
          <a:lstStyle/>
          <a:p>
            <a:r>
              <a:rPr lang="en-US" dirty="0"/>
              <a:t>Lack of Support Systems</a:t>
            </a:r>
          </a:p>
        </p:txBody>
      </p:sp>
      <p:sp>
        <p:nvSpPr>
          <p:cNvPr id="5" name="Content Placeholder 4">
            <a:extLst>
              <a:ext uri="{FF2B5EF4-FFF2-40B4-BE49-F238E27FC236}">
                <a16:creationId xmlns:a16="http://schemas.microsoft.com/office/drawing/2014/main" id="{622892FE-F9BF-E56D-CC26-D22336C6F14D}"/>
              </a:ext>
            </a:extLst>
          </p:cNvPr>
          <p:cNvSpPr>
            <a:spLocks noGrp="1"/>
          </p:cNvSpPr>
          <p:nvPr>
            <p:ph sz="quarter" idx="4"/>
          </p:nvPr>
        </p:nvSpPr>
        <p:spPr>
          <a:xfrm>
            <a:off x="7219765" y="2195512"/>
            <a:ext cx="6354388" cy="2242017"/>
          </a:xfrm>
        </p:spPr>
        <p:txBody>
          <a:bodyPr/>
          <a:lstStyle/>
          <a:p>
            <a:pPr marL="0" indent="0">
              <a:buNone/>
            </a:pPr>
            <a:r>
              <a:rPr lang="en-US" sz="2400" kern="0" spc="-35" dirty="0"/>
              <a:t>Building strong support systems is crucial for independent living. Without a network of family, friends, and mentors, youth may struggle with emotional and practical challenges, increasing the risk of isolation.</a:t>
            </a:r>
            <a:endParaRPr lang="en-US" sz="2400" dirty="0"/>
          </a:p>
          <a:p>
            <a:endParaRPr lang="en-US" sz="2400" dirty="0"/>
          </a:p>
        </p:txBody>
      </p:sp>
      <p:sp>
        <p:nvSpPr>
          <p:cNvPr id="6" name="Title 5">
            <a:extLst>
              <a:ext uri="{FF2B5EF4-FFF2-40B4-BE49-F238E27FC236}">
                <a16:creationId xmlns:a16="http://schemas.microsoft.com/office/drawing/2014/main" id="{50B59B83-C074-70F2-C7C6-594A96D33791}"/>
              </a:ext>
            </a:extLst>
          </p:cNvPr>
          <p:cNvSpPr>
            <a:spLocks noGrp="1"/>
          </p:cNvSpPr>
          <p:nvPr>
            <p:ph type="title"/>
          </p:nvPr>
        </p:nvSpPr>
        <p:spPr>
          <a:xfrm>
            <a:off x="838200" y="113322"/>
            <a:ext cx="12735953" cy="1078891"/>
          </a:xfrm>
        </p:spPr>
        <p:txBody>
          <a:bodyPr/>
          <a:lstStyle/>
          <a:p>
            <a:pPr algn="l"/>
            <a:r>
              <a:rPr lang="en-US" dirty="0"/>
              <a:t>Common Challenges</a:t>
            </a:r>
          </a:p>
        </p:txBody>
      </p:sp>
      <p:sp>
        <p:nvSpPr>
          <p:cNvPr id="7" name="Text Placeholder 1">
            <a:extLst>
              <a:ext uri="{FF2B5EF4-FFF2-40B4-BE49-F238E27FC236}">
                <a16:creationId xmlns:a16="http://schemas.microsoft.com/office/drawing/2014/main" id="{8FCF43C1-D9F6-C615-03D1-E056B014C411}"/>
              </a:ext>
            </a:extLst>
          </p:cNvPr>
          <p:cNvSpPr txBox="1">
            <a:spLocks/>
          </p:cNvSpPr>
          <p:nvPr/>
        </p:nvSpPr>
        <p:spPr>
          <a:xfrm>
            <a:off x="814199" y="4366232"/>
            <a:ext cx="6354388" cy="823912"/>
          </a:xfrm>
          <a:prstGeom prst="rect">
            <a:avLst/>
          </a:prstGeom>
        </p:spPr>
        <p:txBody>
          <a:bodyPr anchor="b"/>
          <a:lstStyle>
            <a:lvl1pPr marL="0" indent="0" algn="l" defTabSz="914400" rtl="0" eaLnBrk="1" latinLnBrk="0" hangingPunct="1">
              <a:spcBef>
                <a:spcPct val="20000"/>
              </a:spcBef>
              <a:buFont typeface="Arial" pitchFamily="34" charset="0"/>
              <a:buNone/>
              <a:defRPr sz="2400" b="1" kern="1200">
                <a:solidFill>
                  <a:schemeClr val="tx2"/>
                </a:solidFill>
                <a:latin typeface="Noto Sans" panose="020B0502040504020204" pitchFamily="34"/>
                <a:ea typeface="Noto Sans" panose="020B0502040504020204" pitchFamily="34"/>
                <a:cs typeface="Noto Sans" panose="020B0502040504020204" pitchFamily="34"/>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t>Housing Insecurity</a:t>
            </a:r>
          </a:p>
        </p:txBody>
      </p:sp>
      <p:sp>
        <p:nvSpPr>
          <p:cNvPr id="8" name="Content Placeholder 2">
            <a:extLst>
              <a:ext uri="{FF2B5EF4-FFF2-40B4-BE49-F238E27FC236}">
                <a16:creationId xmlns:a16="http://schemas.microsoft.com/office/drawing/2014/main" id="{11AAB92B-05D6-0FE2-F0AC-624D58AF39EF}"/>
              </a:ext>
            </a:extLst>
          </p:cNvPr>
          <p:cNvSpPr txBox="1">
            <a:spLocks/>
          </p:cNvSpPr>
          <p:nvPr/>
        </p:nvSpPr>
        <p:spPr>
          <a:xfrm>
            <a:off x="814199" y="5190143"/>
            <a:ext cx="6354388" cy="243027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Noto Sans" panose="020B0502040504020204" pitchFamily="34"/>
                <a:ea typeface="Noto Sans" panose="020B0502040504020204" pitchFamily="34"/>
                <a:cs typeface="Noto Sans" panose="020B0502040504020204" pitchFamily="34"/>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Noto Sans" panose="020B0502040504020204" pitchFamily="34"/>
                <a:ea typeface="Noto Sans" panose="020B0502040504020204" pitchFamily="34"/>
                <a:cs typeface="Noto Sans" panose="020B0502040504020204" pitchFamily="34"/>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Noto Sans" panose="020B0502040504020204" pitchFamily="34"/>
                <a:ea typeface="Noto Sans" panose="020B0502040504020204" pitchFamily="34"/>
                <a:cs typeface="Noto Sans" panose="020B0502040504020204" pitchFamily="34"/>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Noto Sans" panose="020B0502040504020204" pitchFamily="34"/>
                <a:ea typeface="Noto Sans" panose="020B0502040504020204" pitchFamily="34"/>
                <a:cs typeface="Noto Sans" panose="020B0502040504020204" pitchFamily="34"/>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Noto Sans" panose="020B0502040504020204" pitchFamily="34"/>
                <a:ea typeface="Noto Sans" panose="020B0502040504020204" pitchFamily="34"/>
                <a:cs typeface="Noto Sans" panose="020B0502040504020204" pitchFamily="34"/>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t>Finding affordable and safe housing can be a daunting task for youth transitioning out of foster care, especially when navigating a competitive rental market and facing limited financial resources.</a:t>
            </a:r>
          </a:p>
          <a:p>
            <a:endParaRPr lang="en-US" dirty="0"/>
          </a:p>
        </p:txBody>
      </p:sp>
      <p:pic>
        <p:nvPicPr>
          <p:cNvPr id="9" name="Picture 8" descr="Girl sitting on chair">
            <a:extLst>
              <a:ext uri="{FF2B5EF4-FFF2-40B4-BE49-F238E27FC236}">
                <a16:creationId xmlns:a16="http://schemas.microsoft.com/office/drawing/2014/main" id="{4AF188BE-6681-53EF-8EE0-BFC00B9C23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7925" y="4366232"/>
            <a:ext cx="4754880" cy="3169920"/>
          </a:xfrm>
          <a:prstGeom prst="rect">
            <a:avLst/>
          </a:prstGeom>
        </p:spPr>
      </p:pic>
    </p:spTree>
    <p:extLst>
      <p:ext uri="{BB962C8B-B14F-4D97-AF65-F5344CB8AC3E}">
        <p14:creationId xmlns:p14="http://schemas.microsoft.com/office/powerpoint/2010/main" val="3698677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57476" y="595074"/>
            <a:ext cx="5092303" cy="636508"/>
          </a:xfrm>
          <a:prstGeom prst="rect">
            <a:avLst/>
          </a:prstGeom>
          <a:noFill/>
          <a:ln/>
        </p:spPr>
        <p:txBody>
          <a:bodyPr wrap="none" lIns="0" tIns="0" rIns="0" bIns="0" rtlCol="0" anchor="t"/>
          <a:lstStyle/>
          <a:p>
            <a:pPr marL="0" indent="0">
              <a:lnSpc>
                <a:spcPts val="5000"/>
              </a:lnSpc>
              <a:buNone/>
            </a:pPr>
            <a:r>
              <a:rPr lang="en-US" sz="4000" kern="0" spc="-80" dirty="0">
                <a:solidFill>
                  <a:schemeClr val="tx2"/>
                </a:solidFill>
                <a:latin typeface="Noto Sans" panose="020B0502040504020204" pitchFamily="34"/>
                <a:ea typeface="Noto Sans" panose="020B0502040504020204" pitchFamily="34"/>
                <a:cs typeface="Noto Sans" panose="020B0502040504020204" pitchFamily="34"/>
              </a:rPr>
              <a:t>Integrating Life Skills</a:t>
            </a:r>
            <a:endParaRPr lang="en-US" sz="4000" dirty="0">
              <a:solidFill>
                <a:schemeClr val="tx2"/>
              </a:solidFill>
              <a:latin typeface="Noto Sans" panose="020B0502040504020204" pitchFamily="34"/>
              <a:ea typeface="Noto Sans" panose="020B0502040504020204" pitchFamily="34"/>
              <a:cs typeface="Noto Sans" panose="020B0502040504020204" pitchFamily="34"/>
            </a:endParaRPr>
          </a:p>
        </p:txBody>
      </p:sp>
      <p:pic>
        <p:nvPicPr>
          <p:cNvPr id="3" name="Image 0" descr="preencoded.png"/>
          <p:cNvPicPr>
            <a:picLocks noChangeAspect="1"/>
          </p:cNvPicPr>
          <p:nvPr/>
        </p:nvPicPr>
        <p:blipFill>
          <a:blip r:embed="rId3"/>
          <a:stretch>
            <a:fillRect/>
          </a:stretch>
        </p:blipFill>
        <p:spPr>
          <a:xfrm>
            <a:off x="757476" y="1664375"/>
            <a:ext cx="541020" cy="541020"/>
          </a:xfrm>
          <a:prstGeom prst="rect">
            <a:avLst/>
          </a:prstGeom>
        </p:spPr>
      </p:pic>
      <p:sp>
        <p:nvSpPr>
          <p:cNvPr id="4" name="Text 1"/>
          <p:cNvSpPr/>
          <p:nvPr/>
        </p:nvSpPr>
        <p:spPr>
          <a:xfrm>
            <a:off x="757476" y="2421731"/>
            <a:ext cx="3035379" cy="1384935"/>
          </a:xfrm>
          <a:prstGeom prst="rect">
            <a:avLst/>
          </a:prstGeom>
          <a:noFill/>
          <a:ln/>
        </p:spPr>
        <p:txBody>
          <a:bodyPr wrap="square" lIns="0" tIns="0" rIns="0" bIns="0" rtlCol="0" anchor="t"/>
          <a:lstStyle/>
          <a:p>
            <a:pPr marL="0" indent="0" algn="l">
              <a:lnSpc>
                <a:spcPts val="2700"/>
              </a:lnSpc>
              <a:buNone/>
            </a:pPr>
            <a:r>
              <a:rPr lang="en-US" sz="1700" kern="0" spc="-34" dirty="0">
                <a:solidFill>
                  <a:schemeClr val="tx2"/>
                </a:solidFill>
                <a:latin typeface="Noto Sans" panose="020B0502040504020204" pitchFamily="34"/>
                <a:ea typeface="Noto Sans" panose="020B0502040504020204" pitchFamily="34"/>
                <a:cs typeface="Noto Sans" panose="020B0502040504020204" pitchFamily="34"/>
              </a:rPr>
              <a:t>Budgeting: Teach youth how to manage money effectively, create a budget, and understand financial responsibilities.</a:t>
            </a:r>
            <a:endParaRPr lang="en-US" sz="1700" dirty="0">
              <a:solidFill>
                <a:schemeClr val="tx2"/>
              </a:solidFill>
              <a:latin typeface="Noto Sans" panose="020B0502040504020204" pitchFamily="34"/>
              <a:ea typeface="Noto Sans" panose="020B0502040504020204" pitchFamily="34"/>
              <a:cs typeface="Noto Sans" panose="020B0502040504020204" pitchFamily="34"/>
            </a:endParaRPr>
          </a:p>
        </p:txBody>
      </p:sp>
      <p:pic>
        <p:nvPicPr>
          <p:cNvPr id="5" name="Image 1" descr="preencoded.png"/>
          <p:cNvPicPr>
            <a:picLocks noChangeAspect="1"/>
          </p:cNvPicPr>
          <p:nvPr/>
        </p:nvPicPr>
        <p:blipFill>
          <a:blip r:embed="rId4"/>
          <a:stretch>
            <a:fillRect/>
          </a:stretch>
        </p:blipFill>
        <p:spPr>
          <a:xfrm>
            <a:off x="4117419" y="1664375"/>
            <a:ext cx="541020" cy="541020"/>
          </a:xfrm>
          <a:prstGeom prst="rect">
            <a:avLst/>
          </a:prstGeom>
        </p:spPr>
      </p:pic>
      <p:sp>
        <p:nvSpPr>
          <p:cNvPr id="6" name="Text 2"/>
          <p:cNvSpPr/>
          <p:nvPr/>
        </p:nvSpPr>
        <p:spPr>
          <a:xfrm>
            <a:off x="4117419" y="2421731"/>
            <a:ext cx="3035498" cy="1731169"/>
          </a:xfrm>
          <a:prstGeom prst="rect">
            <a:avLst/>
          </a:prstGeom>
          <a:noFill/>
          <a:ln/>
        </p:spPr>
        <p:txBody>
          <a:bodyPr wrap="square" lIns="0" tIns="0" rIns="0" bIns="0" rtlCol="0" anchor="t"/>
          <a:lstStyle/>
          <a:p>
            <a:pPr marL="0" indent="0" algn="l">
              <a:lnSpc>
                <a:spcPts val="2700"/>
              </a:lnSpc>
              <a:buNone/>
            </a:pPr>
            <a:r>
              <a:rPr lang="en-US" sz="1700" kern="0" spc="-34" dirty="0">
                <a:solidFill>
                  <a:schemeClr val="tx2"/>
                </a:solidFill>
                <a:latin typeface="Noto Sans" panose="020B0502040504020204" pitchFamily="34"/>
                <a:ea typeface="Noto Sans" panose="020B0502040504020204" pitchFamily="34"/>
                <a:cs typeface="Noto Sans" panose="020B0502040504020204" pitchFamily="34"/>
              </a:rPr>
              <a:t>Cooking: Empower youth with basic cooking skills to prepare healthy and affordable meals, fostering independence and promoting healthy eating habits.</a:t>
            </a:r>
            <a:endParaRPr lang="en-US" sz="1700" dirty="0">
              <a:solidFill>
                <a:schemeClr val="tx2"/>
              </a:solidFill>
              <a:latin typeface="Noto Sans" panose="020B0502040504020204" pitchFamily="34"/>
              <a:ea typeface="Noto Sans" panose="020B0502040504020204" pitchFamily="34"/>
              <a:cs typeface="Noto Sans" panose="020B0502040504020204" pitchFamily="34"/>
            </a:endParaRPr>
          </a:p>
        </p:txBody>
      </p:sp>
      <p:pic>
        <p:nvPicPr>
          <p:cNvPr id="7" name="Image 2" descr="preencoded.png"/>
          <p:cNvPicPr>
            <a:picLocks noChangeAspect="1"/>
          </p:cNvPicPr>
          <p:nvPr/>
        </p:nvPicPr>
        <p:blipFill>
          <a:blip r:embed="rId5"/>
          <a:stretch>
            <a:fillRect/>
          </a:stretch>
        </p:blipFill>
        <p:spPr>
          <a:xfrm>
            <a:off x="7477482" y="1664375"/>
            <a:ext cx="541020" cy="541020"/>
          </a:xfrm>
          <a:prstGeom prst="rect">
            <a:avLst/>
          </a:prstGeom>
        </p:spPr>
      </p:pic>
      <p:sp>
        <p:nvSpPr>
          <p:cNvPr id="8" name="Text 3"/>
          <p:cNvSpPr/>
          <p:nvPr/>
        </p:nvSpPr>
        <p:spPr>
          <a:xfrm>
            <a:off x="7477482" y="2421731"/>
            <a:ext cx="3035379" cy="2077403"/>
          </a:xfrm>
          <a:prstGeom prst="rect">
            <a:avLst/>
          </a:prstGeom>
          <a:noFill/>
          <a:ln/>
        </p:spPr>
        <p:txBody>
          <a:bodyPr wrap="square" lIns="0" tIns="0" rIns="0" bIns="0" rtlCol="0" anchor="t"/>
          <a:lstStyle/>
          <a:p>
            <a:pPr marL="0" indent="0" algn="l">
              <a:lnSpc>
                <a:spcPts val="2700"/>
              </a:lnSpc>
              <a:buNone/>
            </a:pPr>
            <a:r>
              <a:rPr lang="en-US" sz="1700" kern="0" spc="-34" dirty="0">
                <a:solidFill>
                  <a:schemeClr val="tx2"/>
                </a:solidFill>
                <a:latin typeface="Noto Sans" panose="020B0502040504020204" pitchFamily="34"/>
                <a:ea typeface="Noto Sans" panose="020B0502040504020204" pitchFamily="34"/>
                <a:cs typeface="Noto Sans" panose="020B0502040504020204" pitchFamily="34"/>
              </a:rPr>
              <a:t>Job Readiness: Assist youth with resume building, interview preparation, and job search strategies, helping them navigate the job market and secure employment.</a:t>
            </a:r>
            <a:endParaRPr lang="en-US" sz="1700" dirty="0">
              <a:solidFill>
                <a:schemeClr val="tx2"/>
              </a:solidFill>
              <a:latin typeface="Noto Sans" panose="020B0502040504020204" pitchFamily="34"/>
              <a:ea typeface="Noto Sans" panose="020B0502040504020204" pitchFamily="34"/>
              <a:cs typeface="Noto Sans" panose="020B0502040504020204" pitchFamily="34"/>
            </a:endParaRPr>
          </a:p>
        </p:txBody>
      </p:sp>
      <p:pic>
        <p:nvPicPr>
          <p:cNvPr id="9" name="Image 3" descr="preencoded.png"/>
          <p:cNvPicPr>
            <a:picLocks noChangeAspect="1"/>
          </p:cNvPicPr>
          <p:nvPr/>
        </p:nvPicPr>
        <p:blipFill>
          <a:blip r:embed="rId6"/>
          <a:stretch>
            <a:fillRect/>
          </a:stretch>
        </p:blipFill>
        <p:spPr>
          <a:xfrm>
            <a:off x="10837426" y="1664375"/>
            <a:ext cx="541020" cy="541020"/>
          </a:xfrm>
          <a:prstGeom prst="rect">
            <a:avLst/>
          </a:prstGeom>
        </p:spPr>
      </p:pic>
      <p:sp>
        <p:nvSpPr>
          <p:cNvPr id="10" name="Text 4"/>
          <p:cNvSpPr/>
          <p:nvPr/>
        </p:nvSpPr>
        <p:spPr>
          <a:xfrm>
            <a:off x="10837426" y="2421731"/>
            <a:ext cx="3035498" cy="1731169"/>
          </a:xfrm>
          <a:prstGeom prst="rect">
            <a:avLst/>
          </a:prstGeom>
          <a:noFill/>
          <a:ln/>
        </p:spPr>
        <p:txBody>
          <a:bodyPr wrap="square" lIns="0" tIns="0" rIns="0" bIns="0" rtlCol="0" anchor="t"/>
          <a:lstStyle/>
          <a:p>
            <a:pPr marL="0" indent="0" algn="l">
              <a:lnSpc>
                <a:spcPts val="2700"/>
              </a:lnSpc>
              <a:buNone/>
            </a:pPr>
            <a:r>
              <a:rPr lang="en-US" sz="1700" kern="0" spc="-34" dirty="0">
                <a:solidFill>
                  <a:schemeClr val="tx2"/>
                </a:solidFill>
                <a:latin typeface="Noto Sans" panose="020B0502040504020204" pitchFamily="34"/>
                <a:ea typeface="Noto Sans" panose="020B0502040504020204" pitchFamily="34"/>
                <a:cs typeface="Noto Sans" panose="020B0502040504020204" pitchFamily="34"/>
              </a:rPr>
              <a:t>Health Insurance: Guide youth through navigating healthcare systems, understanding insurance plans, and accessing essential medical services.</a:t>
            </a:r>
            <a:endParaRPr lang="en-US" sz="1700" dirty="0">
              <a:solidFill>
                <a:schemeClr val="tx2"/>
              </a:solidFill>
              <a:latin typeface="Noto Sans" panose="020B0502040504020204" pitchFamily="34"/>
              <a:ea typeface="Noto Sans" panose="020B0502040504020204" pitchFamily="34"/>
              <a:cs typeface="Noto Sans" panose="020B0502040504020204" pitchFamily="34"/>
            </a:endParaRPr>
          </a:p>
        </p:txBody>
      </p:sp>
      <p:pic>
        <p:nvPicPr>
          <p:cNvPr id="11" name="Image 4" descr="preencoded.png"/>
          <p:cNvPicPr>
            <a:picLocks noChangeAspect="1"/>
          </p:cNvPicPr>
          <p:nvPr/>
        </p:nvPicPr>
        <p:blipFill>
          <a:blip r:embed="rId7"/>
          <a:stretch>
            <a:fillRect/>
          </a:stretch>
        </p:blipFill>
        <p:spPr>
          <a:xfrm>
            <a:off x="757476" y="5148382"/>
            <a:ext cx="541020" cy="541020"/>
          </a:xfrm>
          <a:prstGeom prst="rect">
            <a:avLst/>
          </a:prstGeom>
        </p:spPr>
      </p:pic>
      <p:sp>
        <p:nvSpPr>
          <p:cNvPr id="12" name="Text 5"/>
          <p:cNvSpPr/>
          <p:nvPr/>
        </p:nvSpPr>
        <p:spPr>
          <a:xfrm>
            <a:off x="757476" y="5905738"/>
            <a:ext cx="3035379" cy="1731169"/>
          </a:xfrm>
          <a:prstGeom prst="rect">
            <a:avLst/>
          </a:prstGeom>
          <a:noFill/>
          <a:ln/>
        </p:spPr>
        <p:txBody>
          <a:bodyPr wrap="square" lIns="0" tIns="0" rIns="0" bIns="0" rtlCol="0" anchor="t"/>
          <a:lstStyle/>
          <a:p>
            <a:pPr marL="0" indent="0" algn="l">
              <a:lnSpc>
                <a:spcPts val="2700"/>
              </a:lnSpc>
              <a:buNone/>
            </a:pPr>
            <a:r>
              <a:rPr lang="en-US" sz="1700" kern="0" spc="-34" dirty="0">
                <a:solidFill>
                  <a:schemeClr val="tx2"/>
                </a:solidFill>
                <a:latin typeface="Noto Sans" panose="020B0502040504020204" pitchFamily="34"/>
                <a:ea typeface="Noto Sans" panose="020B0502040504020204" pitchFamily="34"/>
                <a:cs typeface="Noto Sans" panose="020B0502040504020204" pitchFamily="34"/>
              </a:rPr>
              <a:t>Driver’s License: Assist youth with obtaining a driver’s license, opening up opportunities for transportation, employment, and overall independence.</a:t>
            </a:r>
            <a:endParaRPr lang="en-US" sz="1700" dirty="0">
              <a:solidFill>
                <a:schemeClr val="tx2"/>
              </a:solidFill>
              <a:latin typeface="Noto Sans" panose="020B0502040504020204" pitchFamily="34"/>
              <a:ea typeface="Noto Sans" panose="020B0502040504020204" pitchFamily="34"/>
              <a:cs typeface="Noto Sans" panose="020B0502040504020204" pitchFamily="34"/>
            </a:endParaRPr>
          </a:p>
        </p:txBody>
      </p:sp>
      <p:pic>
        <p:nvPicPr>
          <p:cNvPr id="13" name="Picture 12" descr="Graphical user interface, application&#10;&#10;Description automatically generated">
            <a:extLst>
              <a:ext uri="{FF2B5EF4-FFF2-40B4-BE49-F238E27FC236}">
                <a16:creationId xmlns:a16="http://schemas.microsoft.com/office/drawing/2014/main" id="{A2BCB0F0-EEF4-24DA-C23B-1B463D8E3D82}"/>
              </a:ext>
            </a:extLst>
          </p:cNvPr>
          <p:cNvPicPr>
            <a:picLocks noChangeAspect="1"/>
          </p:cNvPicPr>
          <p:nvPr/>
        </p:nvPicPr>
        <p:blipFill rotWithShape="1">
          <a:blip r:embed="rId8"/>
          <a:srcRect t="12401" r="6930"/>
          <a:stretch/>
        </p:blipFill>
        <p:spPr>
          <a:xfrm>
            <a:off x="10671062" y="6943956"/>
            <a:ext cx="3681104" cy="692951"/>
          </a:xfrm>
          <a:prstGeom prst="rect">
            <a:avLst/>
          </a:prstGeom>
        </p:spPr>
      </p:pic>
      <p:sp>
        <p:nvSpPr>
          <p:cNvPr id="14" name="Rectangle 13">
            <a:extLst>
              <a:ext uri="{FF2B5EF4-FFF2-40B4-BE49-F238E27FC236}">
                <a16:creationId xmlns:a16="http://schemas.microsoft.com/office/drawing/2014/main" id="{24B48529-BD6B-E22F-F2BA-DAA5455CBE62}"/>
              </a:ext>
            </a:extLst>
          </p:cNvPr>
          <p:cNvSpPr/>
          <p:nvPr/>
        </p:nvSpPr>
        <p:spPr>
          <a:xfrm>
            <a:off x="0" y="0"/>
            <a:ext cx="187569" cy="8229600"/>
          </a:xfrm>
          <a:prstGeom prst="rect">
            <a:avLst/>
          </a:prstGeom>
          <a:solidFill>
            <a:srgbClr val="1B75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6C5489-C0C5-F1DC-54AB-F1C1F530B309}"/>
              </a:ext>
            </a:extLst>
          </p:cNvPr>
          <p:cNvSpPr/>
          <p:nvPr/>
        </p:nvSpPr>
        <p:spPr>
          <a:xfrm>
            <a:off x="-1" y="-23447"/>
            <a:ext cx="187569" cy="1430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468</TotalTime>
  <Words>1845</Words>
  <Application>Microsoft Office PowerPoint</Application>
  <PresentationFormat>Custom</PresentationFormat>
  <Paragraphs>144</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Gelasio</vt:lpstr>
      <vt:lpstr>Noto Sans</vt:lpstr>
      <vt:lpstr>Source Sans Pro</vt:lpstr>
      <vt:lpstr>Source Serif Pro Semi Bold</vt:lpstr>
      <vt:lpstr>Office Theme</vt:lpstr>
      <vt:lpstr>Navigating the Transition: Supporting Youth Aging Out of Foster Care</vt:lpstr>
      <vt:lpstr>Objectives</vt:lpstr>
      <vt:lpstr>Understanding "Aging Out"</vt:lpstr>
      <vt:lpstr>Current Data</vt:lpstr>
      <vt:lpstr>Current Data</vt:lpstr>
      <vt:lpstr>Outcomes</vt:lpstr>
      <vt:lpstr>Barriers and Challenges to Aging Out</vt:lpstr>
      <vt:lpstr>Common Challenges</vt:lpstr>
      <vt:lpstr>PowerPoint Presentation</vt:lpstr>
      <vt:lpstr>Transitional Support</vt:lpstr>
      <vt:lpstr>Educational Resources</vt:lpstr>
      <vt:lpstr>Building Support Systems</vt:lpstr>
      <vt:lpstr>PowerPoint Presentation</vt:lpstr>
      <vt:lpstr>Transition Resources</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Laura Nelsen</cp:lastModifiedBy>
  <cp:revision>6</cp:revision>
  <dcterms:created xsi:type="dcterms:W3CDTF">2025-02-10T19:53:55Z</dcterms:created>
  <dcterms:modified xsi:type="dcterms:W3CDTF">2025-02-19T02:03:14Z</dcterms:modified>
</cp:coreProperties>
</file>